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391"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3" r:id="rId27"/>
    <p:sldId id="281" r:id="rId28"/>
    <p:sldId id="282" r:id="rId29"/>
    <p:sldId id="284" r:id="rId30"/>
    <p:sldId id="285" r:id="rId31"/>
    <p:sldId id="286" r:id="rId32"/>
    <p:sldId id="287" r:id="rId33"/>
    <p:sldId id="288" r:id="rId34"/>
    <p:sldId id="289" r:id="rId35"/>
    <p:sldId id="290" r:id="rId36"/>
    <p:sldId id="392" r:id="rId37"/>
    <p:sldId id="398" r:id="rId38"/>
    <p:sldId id="291" r:id="rId39"/>
    <p:sldId id="292" r:id="rId40"/>
    <p:sldId id="293" r:id="rId41"/>
    <p:sldId id="294" r:id="rId42"/>
    <p:sldId id="295" r:id="rId43"/>
    <p:sldId id="296" r:id="rId44"/>
    <p:sldId id="297" r:id="rId45"/>
    <p:sldId id="298" r:id="rId46"/>
    <p:sldId id="299" r:id="rId47"/>
    <p:sldId id="300" r:id="rId48"/>
    <p:sldId id="400" r:id="rId49"/>
    <p:sldId id="301" r:id="rId50"/>
    <p:sldId id="302" r:id="rId51"/>
    <p:sldId id="394" r:id="rId52"/>
    <p:sldId id="393" r:id="rId53"/>
    <p:sldId id="303" r:id="rId54"/>
    <p:sldId id="395" r:id="rId55"/>
    <p:sldId id="397" r:id="rId56"/>
    <p:sldId id="396" r:id="rId57"/>
    <p:sldId id="304" r:id="rId58"/>
    <p:sldId id="305" r:id="rId59"/>
    <p:sldId id="306" r:id="rId60"/>
    <p:sldId id="307" r:id="rId61"/>
    <p:sldId id="308" r:id="rId62"/>
    <p:sldId id="309" r:id="rId63"/>
    <p:sldId id="310" r:id="rId64"/>
    <p:sldId id="311" r:id="rId65"/>
    <p:sldId id="312" r:id="rId66"/>
    <p:sldId id="313" r:id="rId67"/>
    <p:sldId id="314" r:id="rId68"/>
    <p:sldId id="315" r:id="rId69"/>
    <p:sldId id="316" r:id="rId70"/>
    <p:sldId id="317" r:id="rId71"/>
    <p:sldId id="318" r:id="rId72"/>
    <p:sldId id="319" r:id="rId73"/>
    <p:sldId id="320" r:id="rId74"/>
    <p:sldId id="399" r:id="rId75"/>
    <p:sldId id="321" r:id="rId76"/>
    <p:sldId id="322" r:id="rId77"/>
    <p:sldId id="323" r:id="rId78"/>
    <p:sldId id="324" r:id="rId79"/>
    <p:sldId id="325" r:id="rId80"/>
    <p:sldId id="326" r:id="rId81"/>
    <p:sldId id="327" r:id="rId82"/>
    <p:sldId id="328" r:id="rId83"/>
    <p:sldId id="329" r:id="rId84"/>
    <p:sldId id="330" r:id="rId85"/>
    <p:sldId id="331" r:id="rId86"/>
    <p:sldId id="332" r:id="rId87"/>
    <p:sldId id="333" r:id="rId88"/>
    <p:sldId id="334" r:id="rId89"/>
    <p:sldId id="335" r:id="rId90"/>
    <p:sldId id="336" r:id="rId91"/>
    <p:sldId id="337" r:id="rId92"/>
    <p:sldId id="338" r:id="rId93"/>
    <p:sldId id="339" r:id="rId94"/>
    <p:sldId id="340" r:id="rId95"/>
    <p:sldId id="341" r:id="rId96"/>
    <p:sldId id="342" r:id="rId97"/>
    <p:sldId id="343" r:id="rId98"/>
    <p:sldId id="344" r:id="rId99"/>
    <p:sldId id="345" r:id="rId100"/>
    <p:sldId id="346" r:id="rId101"/>
    <p:sldId id="347" r:id="rId102"/>
    <p:sldId id="348" r:id="rId103"/>
    <p:sldId id="349" r:id="rId104"/>
    <p:sldId id="350" r:id="rId105"/>
    <p:sldId id="351" r:id="rId106"/>
    <p:sldId id="352" r:id="rId107"/>
    <p:sldId id="353" r:id="rId108"/>
    <p:sldId id="354" r:id="rId109"/>
    <p:sldId id="355" r:id="rId110"/>
    <p:sldId id="356" r:id="rId111"/>
    <p:sldId id="407" r:id="rId112"/>
    <p:sldId id="401" r:id="rId113"/>
    <p:sldId id="357" r:id="rId114"/>
    <p:sldId id="358" r:id="rId115"/>
    <p:sldId id="359" r:id="rId116"/>
    <p:sldId id="360" r:id="rId117"/>
    <p:sldId id="361" r:id="rId118"/>
    <p:sldId id="362" r:id="rId119"/>
    <p:sldId id="363" r:id="rId120"/>
    <p:sldId id="364" r:id="rId121"/>
    <p:sldId id="365" r:id="rId122"/>
    <p:sldId id="366" r:id="rId123"/>
    <p:sldId id="367" r:id="rId124"/>
    <p:sldId id="368" r:id="rId125"/>
    <p:sldId id="369" r:id="rId126"/>
    <p:sldId id="370" r:id="rId127"/>
    <p:sldId id="371" r:id="rId128"/>
    <p:sldId id="372" r:id="rId129"/>
    <p:sldId id="373" r:id="rId130"/>
    <p:sldId id="374" r:id="rId131"/>
    <p:sldId id="375" r:id="rId132"/>
    <p:sldId id="376" r:id="rId133"/>
    <p:sldId id="377" r:id="rId134"/>
    <p:sldId id="378" r:id="rId135"/>
    <p:sldId id="379" r:id="rId136"/>
    <p:sldId id="380" r:id="rId137"/>
    <p:sldId id="381" r:id="rId138"/>
    <p:sldId id="382" r:id="rId139"/>
    <p:sldId id="383" r:id="rId140"/>
    <p:sldId id="384" r:id="rId141"/>
    <p:sldId id="385" r:id="rId142"/>
    <p:sldId id="386" r:id="rId143"/>
    <p:sldId id="387" r:id="rId144"/>
    <p:sldId id="388" r:id="rId145"/>
    <p:sldId id="389" r:id="rId146"/>
    <p:sldId id="390" r:id="rId147"/>
    <p:sldId id="402" r:id="rId148"/>
    <p:sldId id="403" r:id="rId149"/>
    <p:sldId id="404" r:id="rId150"/>
    <p:sldId id="405" r:id="rId151"/>
    <p:sldId id="406" r:id="rId152"/>
    <p:sldId id="408" r:id="rId153"/>
    <p:sldId id="409" r:id="rId15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5C83E"/>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41" d="100"/>
          <a:sy n="141" d="100"/>
        </p:scale>
        <p:origin x="-584"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42" Type="http://schemas.openxmlformats.org/officeDocument/2006/relationships/slide" Target="slides/slide141.xml"/><Relationship Id="rId143" Type="http://schemas.openxmlformats.org/officeDocument/2006/relationships/slide" Target="slides/slide142.xml"/><Relationship Id="rId144" Type="http://schemas.openxmlformats.org/officeDocument/2006/relationships/slide" Target="slides/slide143.xml"/><Relationship Id="rId145" Type="http://schemas.openxmlformats.org/officeDocument/2006/relationships/slide" Target="slides/slide144.xml"/><Relationship Id="rId146" Type="http://schemas.openxmlformats.org/officeDocument/2006/relationships/slide" Target="slides/slide145.xml"/><Relationship Id="rId147" Type="http://schemas.openxmlformats.org/officeDocument/2006/relationships/slide" Target="slides/slide146.xml"/><Relationship Id="rId148" Type="http://schemas.openxmlformats.org/officeDocument/2006/relationships/slide" Target="slides/slide147.xml"/><Relationship Id="rId149" Type="http://schemas.openxmlformats.org/officeDocument/2006/relationships/slide" Target="slides/slide14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150" Type="http://schemas.openxmlformats.org/officeDocument/2006/relationships/slide" Target="slides/slide149.xml"/><Relationship Id="rId151" Type="http://schemas.openxmlformats.org/officeDocument/2006/relationships/slide" Target="slides/slide150.xml"/><Relationship Id="rId152" Type="http://schemas.openxmlformats.org/officeDocument/2006/relationships/slide" Target="slides/slide15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53" Type="http://schemas.openxmlformats.org/officeDocument/2006/relationships/slide" Target="slides/slide152.xml"/><Relationship Id="rId154" Type="http://schemas.openxmlformats.org/officeDocument/2006/relationships/slide" Target="slides/slide153.xml"/><Relationship Id="rId155" Type="http://schemas.openxmlformats.org/officeDocument/2006/relationships/printerSettings" Target="printerSettings/printerSettings1.bin"/><Relationship Id="rId156" Type="http://schemas.openxmlformats.org/officeDocument/2006/relationships/presProps" Target="presProps.xml"/><Relationship Id="rId157" Type="http://schemas.openxmlformats.org/officeDocument/2006/relationships/viewProps" Target="viewProps.xml"/><Relationship Id="rId158" Type="http://schemas.openxmlformats.org/officeDocument/2006/relationships/theme" Target="theme/theme1.xml"/><Relationship Id="rId159"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126" Type="http://schemas.openxmlformats.org/officeDocument/2006/relationships/slide" Target="slides/slide125.xml"/><Relationship Id="rId127" Type="http://schemas.openxmlformats.org/officeDocument/2006/relationships/slide" Target="slides/slide126.xml"/><Relationship Id="rId128" Type="http://schemas.openxmlformats.org/officeDocument/2006/relationships/slide" Target="slides/slide127.xml"/><Relationship Id="rId129" Type="http://schemas.openxmlformats.org/officeDocument/2006/relationships/slide" Target="slides/slide12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30" Type="http://schemas.openxmlformats.org/officeDocument/2006/relationships/slide" Target="slides/slide129.xml"/><Relationship Id="rId131" Type="http://schemas.openxmlformats.org/officeDocument/2006/relationships/slide" Target="slides/slide130.xml"/><Relationship Id="rId132" Type="http://schemas.openxmlformats.org/officeDocument/2006/relationships/slide" Target="slides/slide131.xml"/><Relationship Id="rId133" Type="http://schemas.openxmlformats.org/officeDocument/2006/relationships/slide" Target="slides/slide132.xml"/><Relationship Id="rId134" Type="http://schemas.openxmlformats.org/officeDocument/2006/relationships/slide" Target="slides/slide133.xml"/><Relationship Id="rId135" Type="http://schemas.openxmlformats.org/officeDocument/2006/relationships/slide" Target="slides/slide134.xml"/><Relationship Id="rId136" Type="http://schemas.openxmlformats.org/officeDocument/2006/relationships/slide" Target="slides/slide135.xml"/><Relationship Id="rId137" Type="http://schemas.openxmlformats.org/officeDocument/2006/relationships/slide" Target="slides/slide136.xml"/><Relationship Id="rId138" Type="http://schemas.openxmlformats.org/officeDocument/2006/relationships/slide" Target="slides/slide137.xml"/><Relationship Id="rId139" Type="http://schemas.openxmlformats.org/officeDocument/2006/relationships/slide" Target="slides/slide13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100" Type="http://schemas.openxmlformats.org/officeDocument/2006/relationships/slide" Target="slides/slide99.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40" Type="http://schemas.openxmlformats.org/officeDocument/2006/relationships/slide" Target="slides/slide139.xml"/><Relationship Id="rId141" Type="http://schemas.openxmlformats.org/officeDocument/2006/relationships/slide" Target="slides/slide14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FC20DD4-F0F6-0547-89FA-0E115FBD741E}" type="datetimeFigureOut">
              <a:rPr lang="en-US" smtClean="0"/>
              <a:t>4/12/17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AF738D-57CD-9742-B78D-FE201CE97BB3}" type="slidenum">
              <a:rPr lang="en-US" smtClean="0"/>
              <a:t>‹#›</a:t>
            </a:fld>
            <a:endParaRPr lang="en-US"/>
          </a:p>
        </p:txBody>
      </p:sp>
    </p:spTree>
    <p:extLst>
      <p:ext uri="{BB962C8B-B14F-4D97-AF65-F5344CB8AC3E}">
        <p14:creationId xmlns:p14="http://schemas.microsoft.com/office/powerpoint/2010/main" val="40033071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FC20DD4-F0F6-0547-89FA-0E115FBD741E}" type="datetimeFigureOut">
              <a:rPr lang="en-US" smtClean="0"/>
              <a:t>4/12/17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AF738D-57CD-9742-B78D-FE201CE97BB3}" type="slidenum">
              <a:rPr lang="en-US" smtClean="0"/>
              <a:t>‹#›</a:t>
            </a:fld>
            <a:endParaRPr lang="en-US"/>
          </a:p>
        </p:txBody>
      </p:sp>
    </p:spTree>
    <p:extLst>
      <p:ext uri="{BB962C8B-B14F-4D97-AF65-F5344CB8AC3E}">
        <p14:creationId xmlns:p14="http://schemas.microsoft.com/office/powerpoint/2010/main" val="7112746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FC20DD4-F0F6-0547-89FA-0E115FBD741E}" type="datetimeFigureOut">
              <a:rPr lang="en-US" smtClean="0"/>
              <a:t>4/12/17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AF738D-57CD-9742-B78D-FE201CE97BB3}" type="slidenum">
              <a:rPr lang="en-US" smtClean="0"/>
              <a:t>‹#›</a:t>
            </a:fld>
            <a:endParaRPr lang="en-US"/>
          </a:p>
        </p:txBody>
      </p:sp>
    </p:spTree>
    <p:extLst>
      <p:ext uri="{BB962C8B-B14F-4D97-AF65-F5344CB8AC3E}">
        <p14:creationId xmlns:p14="http://schemas.microsoft.com/office/powerpoint/2010/main" val="6971330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67FEBEFE-396F-4246-9EA5-841F13F768DE}" type="slidenum">
              <a:rPr lang="en-US"/>
              <a:pPr>
                <a:defRPr/>
              </a:pPr>
              <a:t>‹#›</a:t>
            </a:fld>
            <a:endParaRPr lang="en-US"/>
          </a:p>
        </p:txBody>
      </p:sp>
    </p:spTree>
    <p:extLst>
      <p:ext uri="{BB962C8B-B14F-4D97-AF65-F5344CB8AC3E}">
        <p14:creationId xmlns:p14="http://schemas.microsoft.com/office/powerpoint/2010/main" val="27011815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FC20DD4-F0F6-0547-89FA-0E115FBD741E}" type="datetimeFigureOut">
              <a:rPr lang="en-US" smtClean="0"/>
              <a:t>4/12/17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AF738D-57CD-9742-B78D-FE201CE97BB3}" type="slidenum">
              <a:rPr lang="en-US" smtClean="0"/>
              <a:t>‹#›</a:t>
            </a:fld>
            <a:endParaRPr lang="en-US"/>
          </a:p>
        </p:txBody>
      </p:sp>
    </p:spTree>
    <p:extLst>
      <p:ext uri="{BB962C8B-B14F-4D97-AF65-F5344CB8AC3E}">
        <p14:creationId xmlns:p14="http://schemas.microsoft.com/office/powerpoint/2010/main" val="33159738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FC20DD4-F0F6-0547-89FA-0E115FBD741E}" type="datetimeFigureOut">
              <a:rPr lang="en-US" smtClean="0"/>
              <a:t>4/12/17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AF738D-57CD-9742-B78D-FE201CE97BB3}" type="slidenum">
              <a:rPr lang="en-US" smtClean="0"/>
              <a:t>‹#›</a:t>
            </a:fld>
            <a:endParaRPr lang="en-US"/>
          </a:p>
        </p:txBody>
      </p:sp>
    </p:spTree>
    <p:extLst>
      <p:ext uri="{BB962C8B-B14F-4D97-AF65-F5344CB8AC3E}">
        <p14:creationId xmlns:p14="http://schemas.microsoft.com/office/powerpoint/2010/main" val="29903980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FC20DD4-F0F6-0547-89FA-0E115FBD741E}" type="datetimeFigureOut">
              <a:rPr lang="en-US" smtClean="0"/>
              <a:t>4/12/17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AF738D-57CD-9742-B78D-FE201CE97BB3}" type="slidenum">
              <a:rPr lang="en-US" smtClean="0"/>
              <a:t>‹#›</a:t>
            </a:fld>
            <a:endParaRPr lang="en-US"/>
          </a:p>
        </p:txBody>
      </p:sp>
    </p:spTree>
    <p:extLst>
      <p:ext uri="{BB962C8B-B14F-4D97-AF65-F5344CB8AC3E}">
        <p14:creationId xmlns:p14="http://schemas.microsoft.com/office/powerpoint/2010/main" val="33087483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FC20DD4-F0F6-0547-89FA-0E115FBD741E}" type="datetimeFigureOut">
              <a:rPr lang="en-US" smtClean="0"/>
              <a:t>4/12/17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CAF738D-57CD-9742-B78D-FE201CE97BB3}" type="slidenum">
              <a:rPr lang="en-US" smtClean="0"/>
              <a:t>‹#›</a:t>
            </a:fld>
            <a:endParaRPr lang="en-US"/>
          </a:p>
        </p:txBody>
      </p:sp>
    </p:spTree>
    <p:extLst>
      <p:ext uri="{BB962C8B-B14F-4D97-AF65-F5344CB8AC3E}">
        <p14:creationId xmlns:p14="http://schemas.microsoft.com/office/powerpoint/2010/main" val="3568294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FC20DD4-F0F6-0547-89FA-0E115FBD741E}" type="datetimeFigureOut">
              <a:rPr lang="en-US" smtClean="0"/>
              <a:t>4/12/17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CAF738D-57CD-9742-B78D-FE201CE97BB3}" type="slidenum">
              <a:rPr lang="en-US" smtClean="0"/>
              <a:t>‹#›</a:t>
            </a:fld>
            <a:endParaRPr lang="en-US"/>
          </a:p>
        </p:txBody>
      </p:sp>
    </p:spTree>
    <p:extLst>
      <p:ext uri="{BB962C8B-B14F-4D97-AF65-F5344CB8AC3E}">
        <p14:creationId xmlns:p14="http://schemas.microsoft.com/office/powerpoint/2010/main" val="7093612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FC20DD4-F0F6-0547-89FA-0E115FBD741E}" type="datetimeFigureOut">
              <a:rPr lang="en-US" smtClean="0"/>
              <a:t>4/12/17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CAF738D-57CD-9742-B78D-FE201CE97BB3}" type="slidenum">
              <a:rPr lang="en-US" smtClean="0"/>
              <a:t>‹#›</a:t>
            </a:fld>
            <a:endParaRPr lang="en-US"/>
          </a:p>
        </p:txBody>
      </p:sp>
    </p:spTree>
    <p:extLst>
      <p:ext uri="{BB962C8B-B14F-4D97-AF65-F5344CB8AC3E}">
        <p14:creationId xmlns:p14="http://schemas.microsoft.com/office/powerpoint/2010/main" val="35100148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FC20DD4-F0F6-0547-89FA-0E115FBD741E}" type="datetimeFigureOut">
              <a:rPr lang="en-US" smtClean="0"/>
              <a:t>4/12/17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AF738D-57CD-9742-B78D-FE201CE97BB3}" type="slidenum">
              <a:rPr lang="en-US" smtClean="0"/>
              <a:t>‹#›</a:t>
            </a:fld>
            <a:endParaRPr lang="en-US"/>
          </a:p>
        </p:txBody>
      </p:sp>
    </p:spTree>
    <p:extLst>
      <p:ext uri="{BB962C8B-B14F-4D97-AF65-F5344CB8AC3E}">
        <p14:creationId xmlns:p14="http://schemas.microsoft.com/office/powerpoint/2010/main" val="39773312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FC20DD4-F0F6-0547-89FA-0E115FBD741E}" type="datetimeFigureOut">
              <a:rPr lang="en-US" smtClean="0"/>
              <a:t>4/12/17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AF738D-57CD-9742-B78D-FE201CE97BB3}" type="slidenum">
              <a:rPr lang="en-US" smtClean="0"/>
              <a:t>‹#›</a:t>
            </a:fld>
            <a:endParaRPr lang="en-US"/>
          </a:p>
        </p:txBody>
      </p:sp>
    </p:spTree>
    <p:extLst>
      <p:ext uri="{BB962C8B-B14F-4D97-AF65-F5344CB8AC3E}">
        <p14:creationId xmlns:p14="http://schemas.microsoft.com/office/powerpoint/2010/main" val="61762687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5C83E"/>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C20DD4-F0F6-0547-89FA-0E115FBD741E}" type="datetimeFigureOut">
              <a:rPr lang="en-US" smtClean="0"/>
              <a:t>4/12/17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AF738D-57CD-9742-B78D-FE201CE97BB3}" type="slidenum">
              <a:rPr lang="en-US" smtClean="0"/>
              <a:t>‹#›</a:t>
            </a:fld>
            <a:endParaRPr lang="en-US"/>
          </a:p>
        </p:txBody>
      </p:sp>
    </p:spTree>
    <p:extLst>
      <p:ext uri="{BB962C8B-B14F-4D97-AF65-F5344CB8AC3E}">
        <p14:creationId xmlns:p14="http://schemas.microsoft.com/office/powerpoint/2010/main" val="13305701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1" latinLnBrk="0" hangingPunct="1">
        <a:spcBef>
          <a:spcPct val="0"/>
        </a:spcBef>
        <a:buNone/>
        <a:defRPr sz="2800" kern="1200">
          <a:solidFill>
            <a:schemeClr val="tx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18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7.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8.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9.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0.png"/><Relationship Id="rId3" Type="http://schemas.openxmlformats.org/officeDocument/2006/relationships/image" Target="../media/image81.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2.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3.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4.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5.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6.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8.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youtube.com/watch?v=X95-A9F445o" TargetMode="External"/><Relationship Id="rId3" Type="http://schemas.openxmlformats.org/officeDocument/2006/relationships/hyperlink" Target="https://www.youtube.com/watch?v=6aB6_Xgjo3o" TargetMode="Externa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9.jpe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90.jpeg"/><Relationship Id="rId3" Type="http://schemas.openxmlformats.org/officeDocument/2006/relationships/image" Target="../media/image91.jpeg"/></Relationships>
</file>

<file path=ppt/slides/_rels/slide116.xml.rels><?xml version="1.0" encoding="UTF-8" standalone="yes"?>
<Relationships xmlns="http://schemas.openxmlformats.org/package/2006/relationships"><Relationship Id="rId3" Type="http://schemas.openxmlformats.org/officeDocument/2006/relationships/image" Target="../media/image93.jpeg"/><Relationship Id="rId4" Type="http://schemas.openxmlformats.org/officeDocument/2006/relationships/image" Target="../media/image94.jpeg"/><Relationship Id="rId1" Type="http://schemas.openxmlformats.org/officeDocument/2006/relationships/slideLayout" Target="../slideLayouts/slideLayout4.xml"/><Relationship Id="rId2" Type="http://schemas.openxmlformats.org/officeDocument/2006/relationships/image" Target="../media/image92.jpe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95.jpeg"/><Relationship Id="rId3" Type="http://schemas.openxmlformats.org/officeDocument/2006/relationships/image" Target="../media/image96.jpe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7.jpe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8.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e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99.jpeg"/><Relationship Id="rId3" Type="http://schemas.openxmlformats.org/officeDocument/2006/relationships/image" Target="../media/image100.jpe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1.jpe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2.jpe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3.jpeg"/><Relationship Id="rId3" Type="http://schemas.openxmlformats.org/officeDocument/2006/relationships/image" Target="../media/image104.jpe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5.jpe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6.jpe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07.jpeg"/><Relationship Id="rId3" Type="http://schemas.openxmlformats.org/officeDocument/2006/relationships/image" Target="../media/image108.jpeg"/></Relationships>
</file>

<file path=ppt/slides/_rels/slide129.xml.rels><?xml version="1.0" encoding="UTF-8" standalone="yes"?>
<Relationships xmlns="http://schemas.openxmlformats.org/package/2006/relationships"><Relationship Id="rId3" Type="http://schemas.openxmlformats.org/officeDocument/2006/relationships/image" Target="../media/image110.jpeg"/><Relationship Id="rId4" Type="http://schemas.openxmlformats.org/officeDocument/2006/relationships/image" Target="../media/image111.png"/><Relationship Id="rId1" Type="http://schemas.openxmlformats.org/officeDocument/2006/relationships/slideLayout" Target="../slideLayouts/slideLayout4.xml"/><Relationship Id="rId2" Type="http://schemas.openxmlformats.org/officeDocument/2006/relationships/image" Target="../media/image109.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jpe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2.jpe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3.jpeg"/></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14.jpeg"/><Relationship Id="rId3" Type="http://schemas.openxmlformats.org/officeDocument/2006/relationships/image" Target="../media/image115.jpeg"/></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6.jpeg"/></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7.jpeg"/></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8.jpeg"/></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9.jpeg"/></Relationships>
</file>

<file path=ppt/slides/_rels/slide138.xml.rels><?xml version="1.0" encoding="UTF-8" standalone="yes"?>
<Relationships xmlns="http://schemas.openxmlformats.org/package/2006/relationships"><Relationship Id="rId3" Type="http://schemas.openxmlformats.org/officeDocument/2006/relationships/image" Target="../media/image121.jpeg"/><Relationship Id="rId4" Type="http://schemas.openxmlformats.org/officeDocument/2006/relationships/image" Target="../media/image122.jpeg"/><Relationship Id="rId1" Type="http://schemas.openxmlformats.org/officeDocument/2006/relationships/slideLayout" Target="../slideLayouts/slideLayout2.xml"/><Relationship Id="rId2" Type="http://schemas.openxmlformats.org/officeDocument/2006/relationships/image" Target="../media/image120.jpeg"/></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3.png"/></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4.png"/></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5.png"/><Relationship Id="rId3" Type="http://schemas.openxmlformats.org/officeDocument/2006/relationships/image" Target="../media/image126.png"/></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7.png"/><Relationship Id="rId3" Type="http://schemas.openxmlformats.org/officeDocument/2006/relationships/image" Target="../media/image128.png"/></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7.png"/></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9.png"/></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0.png"/></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jpeg"/></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2.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g"/></Relationships>
</file>

<file path=ppt/slides/_rels/slide21.xml.rels><?xml version="1.0" encoding="UTF-8" standalone="yes"?>
<Relationships xmlns="http://schemas.openxmlformats.org/package/2006/relationships"><Relationship Id="rId3" Type="http://schemas.openxmlformats.org/officeDocument/2006/relationships/hyperlink" Target="http://www.oldhouseweb.com/architecture-and-design/how-to-find-sears-modern-homes.shtml" TargetMode="External"/><Relationship Id="rId4" Type="http://schemas.openxmlformats.org/officeDocument/2006/relationships/image" Target="../media/image14.jpg"/><Relationship Id="rId1" Type="http://schemas.openxmlformats.org/officeDocument/2006/relationships/slideLayout" Target="../slideLayouts/slideLayout2.xml"/><Relationship Id="rId2" Type="http://schemas.openxmlformats.org/officeDocument/2006/relationships/hyperlink" Target="http://www.oldhouseweb.com/architecture-and-design/how-to-find-sears-modern-homes.shtmlhttp://www.oldhouseweb.com/architecture-and-design/how-to-find-sears-modern-homes.shtmlhttp://www.oldhouseweb.com/architecture-and-design/how-to-find-sears-modern-homes.shtml"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g"/></Relationships>
</file>

<file path=ppt/slides/_rels/slide25.xml.rels><?xml version="1.0" encoding="UTF-8" standalone="yes"?>
<Relationships xmlns="http://schemas.openxmlformats.org/package/2006/relationships"><Relationship Id="rId3" Type="http://schemas.openxmlformats.org/officeDocument/2006/relationships/hyperlink" Target="http://www.flickr.com/photos/daily-bungalow/sets/72157608149974703/" TargetMode="External"/><Relationship Id="rId4" Type="http://schemas.openxmlformats.org/officeDocument/2006/relationships/hyperlink" Target="http://www.searshomes.org/index.php/tag/plumbing-in-a-sears-house/" TargetMode="External"/><Relationship Id="rId5" Type="http://schemas.openxmlformats.org/officeDocument/2006/relationships/hyperlink" Target="http://instanthouse.blogspot.com/2011/08/sears-sold-everything-everything.html" TargetMode="External"/><Relationship Id="rId6" Type="http://schemas.openxmlformats.org/officeDocument/2006/relationships/hyperlink" Target="http://www.univdistcol.com/maytown.html" TargetMode="External"/><Relationship Id="rId1" Type="http://schemas.openxmlformats.org/officeDocument/2006/relationships/slideLayout" Target="../slideLayouts/slideLayout2.xml"/><Relationship Id="rId2" Type="http://schemas.openxmlformats.org/officeDocument/2006/relationships/hyperlink" Target="http://www.flickriver.com/photos/daily-bungalow/sets/72157608149974703/"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teachpol.tcnj.edu/amer_pol_hist/thumbnail429.html" TargetMode="External"/><Relationship Id="rId3" Type="http://schemas.openxmlformats.org/officeDocument/2006/relationships/image" Target="../media/image18.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youtube.com/watch?v=OoQmCMUDB_4" TargetMode="External"/><Relationship Id="rId3" Type="http://schemas.openxmlformats.org/officeDocument/2006/relationships/image" Target="../media/image19.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jpeg"/><Relationship Id="rId5" Type="http://schemas.openxmlformats.org/officeDocument/2006/relationships/image" Target="../media/image6.jpeg"/><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hyperlink" Target="http://www.youtube.com/watch?v=u6YuJuAMf_g"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levittowners.com/why.htm"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theconversation.com/explainer-what-is-postmodernism-20791"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36.png"/><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 Id="rId3" Type="http://schemas.openxmlformats.org/officeDocument/2006/relationships/image" Target="../media/image42.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youtube.com/watch?v=3k4LHM_6r2Y" TargetMode="Externa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5" Type="http://schemas.openxmlformats.org/officeDocument/2006/relationships/image" Target="../media/image50.png"/><Relationship Id="rId1" Type="http://schemas.openxmlformats.org/officeDocument/2006/relationships/slideLayout" Target="../slideLayouts/slideLayout2.xml"/><Relationship Id="rId2" Type="http://schemas.openxmlformats.org/officeDocument/2006/relationships/image" Target="../media/image47.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jpeg"/></Relationships>
</file>

<file path=ppt/slides/_rels/slide81.xml.rels><?xml version="1.0" encoding="UTF-8" standalone="yes"?>
<Relationships xmlns="http://schemas.openxmlformats.org/package/2006/relationships"><Relationship Id="rId3" Type="http://schemas.openxmlformats.org/officeDocument/2006/relationships/image" Target="../media/image56.jpeg"/><Relationship Id="rId4" Type="http://schemas.openxmlformats.org/officeDocument/2006/relationships/hyperlink" Target="http://www.vsba.com/projects/fla_archive/010slide2.html" TargetMode="External"/><Relationship Id="rId5" Type="http://schemas.openxmlformats.org/officeDocument/2006/relationships/image" Target="../media/image57.jpeg"/><Relationship Id="rId1" Type="http://schemas.openxmlformats.org/officeDocument/2006/relationships/slideLayout" Target="../slideLayouts/slideLayout12.xml"/><Relationship Id="rId2" Type="http://schemas.openxmlformats.org/officeDocument/2006/relationships/image" Target="../media/image55.jpeg"/></Relationships>
</file>

<file path=ppt/slides/_rels/slide82.xml.rels><?xml version="1.0" encoding="UTF-8" standalone="yes"?>
<Relationships xmlns="http://schemas.openxmlformats.org/package/2006/relationships"><Relationship Id="rId3" Type="http://schemas.openxmlformats.org/officeDocument/2006/relationships/image" Target="../media/image58.jpeg"/><Relationship Id="rId4" Type="http://schemas.openxmlformats.org/officeDocument/2006/relationships/image" Target="../media/image59.jpeg"/><Relationship Id="rId1" Type="http://schemas.openxmlformats.org/officeDocument/2006/relationships/slideLayout" Target="../slideLayouts/slideLayout4.xml"/><Relationship Id="rId2" Type="http://schemas.openxmlformats.org/officeDocument/2006/relationships/hyperlink" Target="http://www.vsba.com/projects/fla_archive/010slide4.html" TargetMode="External"/></Relationships>
</file>

<file path=ppt/slides/_rels/slide83.xml.rels><?xml version="1.0" encoding="UTF-8" standalone="yes"?>
<Relationships xmlns="http://schemas.openxmlformats.org/package/2006/relationships"><Relationship Id="rId3" Type="http://schemas.openxmlformats.org/officeDocument/2006/relationships/image" Target="../media/image60.jpeg"/><Relationship Id="rId4" Type="http://schemas.openxmlformats.org/officeDocument/2006/relationships/hyperlink" Target="http://www.vsba.com/projects/fla_archive/010slide1.html" TargetMode="External"/><Relationship Id="rId5" Type="http://schemas.openxmlformats.org/officeDocument/2006/relationships/image" Target="../media/image61.jpeg"/><Relationship Id="rId1" Type="http://schemas.openxmlformats.org/officeDocument/2006/relationships/slideLayout" Target="../slideLayouts/slideLayout12.xml"/><Relationship Id="rId2" Type="http://schemas.openxmlformats.org/officeDocument/2006/relationships/hyperlink" Target="http://www.vsba.com/projects/fla_archive/010slide8.html" TargetMode="Externa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png"/><Relationship Id="rId3" Type="http://schemas.openxmlformats.org/officeDocument/2006/relationships/image" Target="../media/image63.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youtube.com/watch?v=Bxam59_RBG0&amp;feature=related" TargetMode="External"/><Relationship Id="rId3" Type="http://schemas.openxmlformats.org/officeDocument/2006/relationships/image" Target="../media/image64.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5.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7.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8.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9.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0.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1.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2.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3.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4.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5.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000" dirty="0"/>
              <a:t>ART 1600 – The Aesthetics of Architecture, Interiors, and Design</a:t>
            </a:r>
            <a:br>
              <a:rPr lang="en-US" sz="2000" dirty="0"/>
            </a:br>
            <a:r>
              <a:rPr lang="en-US" sz="1400" dirty="0"/>
              <a:t>Matthew Ziff, Associate Professor, Interior Architecture Area Chair</a:t>
            </a:r>
            <a:br>
              <a:rPr lang="en-US" sz="1400" dirty="0"/>
            </a:br>
            <a:r>
              <a:rPr lang="en-US" sz="1400" dirty="0" smtClean="0"/>
              <a:t>Spring </a:t>
            </a:r>
            <a:r>
              <a:rPr lang="en-US" sz="1400" dirty="0"/>
              <a:t>Semester </a:t>
            </a:r>
            <a:r>
              <a:rPr lang="en-US" sz="1400" dirty="0" smtClean="0"/>
              <a:t>2017</a:t>
            </a:r>
            <a:endParaRPr lang="en-US" sz="1400" dirty="0"/>
          </a:p>
        </p:txBody>
      </p:sp>
      <p:sp>
        <p:nvSpPr>
          <p:cNvPr id="3" name="Content Placeholder 2"/>
          <p:cNvSpPr>
            <a:spLocks noGrp="1"/>
          </p:cNvSpPr>
          <p:nvPr>
            <p:ph idx="1"/>
          </p:nvPr>
        </p:nvSpPr>
        <p:spPr/>
        <p:txBody>
          <a:bodyPr/>
          <a:lstStyle/>
          <a:p>
            <a:pPr marL="0" indent="0" algn="ctr">
              <a:buNone/>
            </a:pPr>
            <a:r>
              <a:rPr lang="en-US" sz="3600" dirty="0"/>
              <a:t>Historical Overview: Part 5</a:t>
            </a:r>
          </a:p>
          <a:p>
            <a:pPr marL="0" indent="0" algn="ctr">
              <a:buNone/>
            </a:pPr>
            <a:r>
              <a:rPr lang="en-US" dirty="0" smtClean="0"/>
              <a:t>Catalog Houses</a:t>
            </a:r>
          </a:p>
          <a:p>
            <a:pPr marL="0" indent="0" algn="ctr">
              <a:buNone/>
            </a:pPr>
            <a:r>
              <a:rPr lang="en-US" dirty="0" smtClean="0"/>
              <a:t>Post Modernism</a:t>
            </a:r>
          </a:p>
        </p:txBody>
      </p:sp>
    </p:spTree>
    <p:extLst>
      <p:ext uri="{BB962C8B-B14F-4D97-AF65-F5344CB8AC3E}">
        <p14:creationId xmlns:p14="http://schemas.microsoft.com/office/powerpoint/2010/main" val="10583670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endParaRPr lang="en-US"/>
          </a:p>
        </p:txBody>
      </p:sp>
      <p:sp>
        <p:nvSpPr>
          <p:cNvPr id="33795" name="Rectangle 3"/>
          <p:cNvSpPr>
            <a:spLocks noGrp="1" noChangeArrowheads="1"/>
          </p:cNvSpPr>
          <p:nvPr>
            <p:ph idx="1"/>
          </p:nvPr>
        </p:nvSpPr>
        <p:spPr/>
        <p:txBody>
          <a:bodyPr/>
          <a:lstStyle/>
          <a:p>
            <a:r>
              <a:rPr lang="en-US" sz="1600" dirty="0"/>
              <a:t>How do you find Sears houses? It's not easy. </a:t>
            </a:r>
            <a:endParaRPr lang="en-US" sz="1600" dirty="0" smtClean="0"/>
          </a:p>
          <a:p>
            <a:r>
              <a:rPr lang="en-US" sz="1600" dirty="0" smtClean="0"/>
              <a:t>Start </a:t>
            </a:r>
            <a:r>
              <a:rPr lang="en-US" sz="1600" dirty="0"/>
              <a:t>your search with a reference work,</a:t>
            </a:r>
            <a:r>
              <a:rPr lang="en-US" sz="1600" b="1" dirty="0"/>
              <a:t> </a:t>
            </a:r>
            <a:r>
              <a:rPr lang="en-US" sz="1600" dirty="0"/>
              <a:t>such as "Houses by Mail: A Guide to Houses from Sears, Roebuck and Company," or Dover Publishing's reprint of the 1926 Sears Modern Homes catalogue.</a:t>
            </a:r>
          </a:p>
          <a:p>
            <a:endParaRPr lang="en-US" sz="1600" dirty="0"/>
          </a:p>
          <a:p>
            <a:r>
              <a:rPr lang="en-US" sz="1600" b="1" dirty="0"/>
              <a:t>Study front porches and roof lines</a:t>
            </a:r>
            <a:r>
              <a:rPr lang="en-US" sz="1600" dirty="0"/>
              <a:t>. </a:t>
            </a:r>
            <a:endParaRPr lang="en-US" sz="1600" dirty="0" smtClean="0"/>
          </a:p>
          <a:p>
            <a:r>
              <a:rPr lang="en-US" sz="1600" dirty="0" smtClean="0"/>
              <a:t>Original </a:t>
            </a:r>
            <a:r>
              <a:rPr lang="en-US" sz="1600" dirty="0"/>
              <a:t>front porches can have several easy-to-spot clues. </a:t>
            </a:r>
            <a:endParaRPr lang="en-US" sz="1600" dirty="0" smtClean="0"/>
          </a:p>
          <a:p>
            <a:r>
              <a:rPr lang="en-US" sz="1600" dirty="0" smtClean="0"/>
              <a:t>Look </a:t>
            </a:r>
            <a:r>
              <a:rPr lang="en-US" sz="1600" dirty="0"/>
              <a:t>at the stick-work on the front porch columns and the interesting millwork on the 3-part front porch columns. </a:t>
            </a:r>
            <a:endParaRPr lang="en-US" sz="1600" dirty="0" smtClean="0"/>
          </a:p>
          <a:p>
            <a:endParaRPr lang="en-US" sz="1600" dirty="0"/>
          </a:p>
          <a:p>
            <a:r>
              <a:rPr lang="en-US" sz="1600" dirty="0"/>
              <a:t>Note the small block of wood, centered on the front porch roof's trim. The roof line of the Sunbeam and Windsor extends much further on the front of the house than the back.</a:t>
            </a:r>
          </a:p>
        </p:txBody>
      </p:sp>
      <p:sp>
        <p:nvSpPr>
          <p:cNvPr id="33796" name="Rectangle 4"/>
          <p:cNvSpPr>
            <a:spLocks noChangeArrowheads="1"/>
          </p:cNvSpPr>
          <p:nvPr/>
        </p:nvSpPr>
        <p:spPr bwMode="auto">
          <a:xfrm>
            <a:off x="8497888" y="2052638"/>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en-US"/>
          </a:p>
        </p:txBody>
      </p:sp>
    </p:spTree>
    <p:extLst>
      <p:ext uri="{BB962C8B-B14F-4D97-AF65-F5344CB8AC3E}">
        <p14:creationId xmlns:p14="http://schemas.microsoft.com/office/powerpoint/2010/main" val="61706463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National Assembly Building of </a:t>
            </a:r>
            <a:r>
              <a:rPr lang="en-US" dirty="0" smtClean="0"/>
              <a:t>Dhaka, Bangladesh, </a:t>
            </a:r>
            <a:r>
              <a:rPr lang="en-US" dirty="0"/>
              <a:t>by </a:t>
            </a:r>
            <a:r>
              <a:rPr lang="en-US" dirty="0" smtClean="0"/>
              <a:t>Louis </a:t>
            </a:r>
            <a:r>
              <a:rPr lang="en-US" dirty="0"/>
              <a:t>I Kahn </a:t>
            </a:r>
          </a:p>
        </p:txBody>
      </p:sp>
      <p:pic>
        <p:nvPicPr>
          <p:cNvPr id="4" name="Content Placeholder 3"/>
          <p:cNvPicPr>
            <a:picLocks noGrp="1" noChangeAspect="1"/>
          </p:cNvPicPr>
          <p:nvPr>
            <p:ph idx="1"/>
          </p:nvPr>
        </p:nvPicPr>
        <p:blipFill>
          <a:blip r:embed="rId2"/>
          <a:srcRect l="-59681" r="-59681"/>
          <a:stretch>
            <a:fillRect/>
          </a:stretch>
        </p:blipFill>
        <p:spPr/>
      </p:pic>
    </p:spTree>
    <p:extLst>
      <p:ext uri="{BB962C8B-B14F-4D97-AF65-F5344CB8AC3E}">
        <p14:creationId xmlns:p14="http://schemas.microsoft.com/office/powerpoint/2010/main" val="274326146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Parliament of Bangladesh</a:t>
            </a:r>
            <a:br>
              <a:rPr lang="en-US" dirty="0" smtClean="0"/>
            </a:br>
            <a:r>
              <a:rPr lang="en-US" dirty="0" smtClean="0"/>
              <a:t>designed by Louis Kahn</a:t>
            </a:r>
            <a:endParaRPr lang="en-US" dirty="0"/>
          </a:p>
        </p:txBody>
      </p:sp>
      <p:pic>
        <p:nvPicPr>
          <p:cNvPr id="4" name="Content Placeholder 3"/>
          <p:cNvPicPr>
            <a:picLocks noGrp="1" noChangeAspect="1"/>
          </p:cNvPicPr>
          <p:nvPr>
            <p:ph idx="1"/>
          </p:nvPr>
        </p:nvPicPr>
        <p:blipFill>
          <a:blip r:embed="rId2"/>
          <a:srcRect l="-10610" r="-10610"/>
          <a:stretch>
            <a:fillRect/>
          </a:stretch>
        </p:blipFill>
        <p:spPr/>
      </p:pic>
    </p:spTree>
    <p:extLst>
      <p:ext uri="{BB962C8B-B14F-4D97-AF65-F5344CB8AC3E}">
        <p14:creationId xmlns:p14="http://schemas.microsoft.com/office/powerpoint/2010/main" val="264581034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Parliament of Bangladesh</a:t>
            </a:r>
            <a:br>
              <a:rPr lang="en-US" dirty="0" smtClean="0"/>
            </a:br>
            <a:r>
              <a:rPr lang="en-US" dirty="0" smtClean="0"/>
              <a:t>designed by Louis Kahn</a:t>
            </a:r>
            <a:endParaRPr lang="en-US" dirty="0"/>
          </a:p>
        </p:txBody>
      </p:sp>
      <p:pic>
        <p:nvPicPr>
          <p:cNvPr id="4" name="Content Placeholder 3"/>
          <p:cNvPicPr>
            <a:picLocks noGrp="1" noChangeAspect="1"/>
          </p:cNvPicPr>
          <p:nvPr>
            <p:ph idx="1"/>
          </p:nvPr>
        </p:nvPicPr>
        <p:blipFill>
          <a:blip r:embed="rId2"/>
          <a:srcRect l="-18187" r="-18187"/>
          <a:stretch>
            <a:fillRect/>
          </a:stretch>
        </p:blipFill>
        <p:spPr/>
      </p:pic>
    </p:spTree>
    <p:extLst>
      <p:ext uri="{BB962C8B-B14F-4D97-AF65-F5344CB8AC3E}">
        <p14:creationId xmlns:p14="http://schemas.microsoft.com/office/powerpoint/2010/main" val="375760443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National Assembly (Parliament) in Bangladesh designed  by Louis Kahn</a:t>
            </a:r>
            <a:endParaRPr lang="en-US" dirty="0"/>
          </a:p>
        </p:txBody>
      </p:sp>
      <p:pic>
        <p:nvPicPr>
          <p:cNvPr id="4" name="Content Placeholder 3"/>
          <p:cNvPicPr>
            <a:picLocks noGrp="1" noChangeAspect="1"/>
          </p:cNvPicPr>
          <p:nvPr>
            <p:ph idx="1"/>
          </p:nvPr>
        </p:nvPicPr>
        <p:blipFill>
          <a:blip r:embed="rId2"/>
          <a:srcRect l="-86587" r="-86587"/>
          <a:stretch>
            <a:fillRect/>
          </a:stretch>
        </p:blipFill>
        <p:spPr>
          <a:xfrm>
            <a:off x="-2133600" y="1609144"/>
            <a:ext cx="8915400" cy="4903127"/>
          </a:xfrm>
        </p:spPr>
      </p:pic>
      <p:pic>
        <p:nvPicPr>
          <p:cNvPr id="5" name="Picture 4"/>
          <p:cNvPicPr>
            <a:picLocks noChangeAspect="1"/>
          </p:cNvPicPr>
          <p:nvPr/>
        </p:nvPicPr>
        <p:blipFill>
          <a:blip r:embed="rId3"/>
          <a:stretch>
            <a:fillRect/>
          </a:stretch>
        </p:blipFill>
        <p:spPr>
          <a:xfrm>
            <a:off x="4724400" y="1600200"/>
            <a:ext cx="3792224" cy="4876800"/>
          </a:xfrm>
          <a:prstGeom prst="rect">
            <a:avLst/>
          </a:prstGeom>
        </p:spPr>
      </p:pic>
    </p:spTree>
    <p:extLst>
      <p:ext uri="{BB962C8B-B14F-4D97-AF65-F5344CB8AC3E}">
        <p14:creationId xmlns:p14="http://schemas.microsoft.com/office/powerpoint/2010/main" val="186471456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National Assembly (Parliament) in Bangladesh designed  by Louis Kahn</a:t>
            </a:r>
          </a:p>
        </p:txBody>
      </p:sp>
      <p:pic>
        <p:nvPicPr>
          <p:cNvPr id="4" name="Content Placeholder 3"/>
          <p:cNvPicPr>
            <a:picLocks noGrp="1" noChangeAspect="1"/>
          </p:cNvPicPr>
          <p:nvPr>
            <p:ph idx="1"/>
          </p:nvPr>
        </p:nvPicPr>
        <p:blipFill>
          <a:blip r:embed="rId2"/>
          <a:srcRect l="-40915" r="-40915"/>
          <a:stretch>
            <a:fillRect/>
          </a:stretch>
        </p:blipFill>
        <p:spPr/>
      </p:pic>
    </p:spTree>
    <p:extLst>
      <p:ext uri="{BB962C8B-B14F-4D97-AF65-F5344CB8AC3E}">
        <p14:creationId xmlns:p14="http://schemas.microsoft.com/office/powerpoint/2010/main" val="241643573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National Assembly interior</a:t>
            </a:r>
            <a:endParaRPr lang="en-US" dirty="0"/>
          </a:p>
        </p:txBody>
      </p:sp>
      <p:pic>
        <p:nvPicPr>
          <p:cNvPr id="4" name="Content Placeholder 3"/>
          <p:cNvPicPr>
            <a:picLocks noGrp="1" noChangeAspect="1"/>
          </p:cNvPicPr>
          <p:nvPr>
            <p:ph idx="1"/>
          </p:nvPr>
        </p:nvPicPr>
        <p:blipFill>
          <a:blip r:embed="rId2"/>
          <a:srcRect l="-10550" r="-10550"/>
          <a:stretch>
            <a:fillRect/>
          </a:stretch>
        </p:blipFill>
        <p:spPr/>
      </p:pic>
    </p:spTree>
    <p:extLst>
      <p:ext uri="{BB962C8B-B14F-4D97-AF65-F5344CB8AC3E}">
        <p14:creationId xmlns:p14="http://schemas.microsoft.com/office/powerpoint/2010/main" val="239647297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Parliament in Bangladesh</a:t>
            </a:r>
            <a:br>
              <a:rPr lang="en-US" dirty="0" smtClean="0"/>
            </a:br>
            <a:r>
              <a:rPr lang="en-US" dirty="0" smtClean="0"/>
              <a:t>designed by Louis Kahn</a:t>
            </a:r>
            <a:endParaRPr lang="en-US" dirty="0"/>
          </a:p>
        </p:txBody>
      </p:sp>
      <p:pic>
        <p:nvPicPr>
          <p:cNvPr id="4" name="Content Placeholder 3"/>
          <p:cNvPicPr>
            <a:picLocks noGrp="1" noChangeAspect="1"/>
          </p:cNvPicPr>
          <p:nvPr>
            <p:ph idx="1"/>
          </p:nvPr>
        </p:nvPicPr>
        <p:blipFill>
          <a:blip r:embed="rId2"/>
          <a:srcRect l="-23642" r="-23642"/>
          <a:stretch>
            <a:fillRect/>
          </a:stretch>
        </p:blipFill>
        <p:spPr/>
      </p:pic>
    </p:spTree>
    <p:extLst>
      <p:ext uri="{BB962C8B-B14F-4D97-AF65-F5344CB8AC3E}">
        <p14:creationId xmlns:p14="http://schemas.microsoft.com/office/powerpoint/2010/main" val="350628741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Salk Institute, California </a:t>
            </a:r>
            <a:br>
              <a:rPr lang="en-US" dirty="0" smtClean="0"/>
            </a:br>
            <a:r>
              <a:rPr lang="en-US" dirty="0" smtClean="0"/>
              <a:t>designed by Louis Kahn</a:t>
            </a:r>
            <a:endParaRPr lang="en-US" dirty="0"/>
          </a:p>
        </p:txBody>
      </p:sp>
      <p:pic>
        <p:nvPicPr>
          <p:cNvPr id="4" name="Content Placeholder 3"/>
          <p:cNvPicPr>
            <a:picLocks noGrp="1" noChangeAspect="1"/>
          </p:cNvPicPr>
          <p:nvPr>
            <p:ph idx="1"/>
          </p:nvPr>
        </p:nvPicPr>
        <p:blipFill>
          <a:blip r:embed="rId2"/>
          <a:srcRect l="-21278" r="-21278"/>
          <a:stretch>
            <a:fillRect/>
          </a:stretch>
        </p:blipFill>
        <p:spPr/>
      </p:pic>
    </p:spTree>
    <p:extLst>
      <p:ext uri="{BB962C8B-B14F-4D97-AF65-F5344CB8AC3E}">
        <p14:creationId xmlns:p14="http://schemas.microsoft.com/office/powerpoint/2010/main" val="70624127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Highly expressive of material and construction method</a:t>
            </a:r>
            <a:endParaRPr lang="en-US" dirty="0"/>
          </a:p>
        </p:txBody>
      </p:sp>
      <p:pic>
        <p:nvPicPr>
          <p:cNvPr id="4" name="Content Placeholder 3"/>
          <p:cNvPicPr>
            <a:picLocks noGrp="1" noChangeAspect="1"/>
          </p:cNvPicPr>
          <p:nvPr>
            <p:ph idx="1"/>
          </p:nvPr>
        </p:nvPicPr>
        <p:blipFill>
          <a:blip r:embed="rId2"/>
          <a:srcRect l="-40915" r="-40915"/>
          <a:stretch>
            <a:fillRect/>
          </a:stretch>
        </p:blipFill>
        <p:spPr/>
      </p:pic>
    </p:spTree>
    <p:extLst>
      <p:ext uri="{BB962C8B-B14F-4D97-AF65-F5344CB8AC3E}">
        <p14:creationId xmlns:p14="http://schemas.microsoft.com/office/powerpoint/2010/main" val="167913941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Clear geometry, clear use of material, a formal, almost quiet character</a:t>
            </a:r>
            <a:endParaRPr lang="en-US" dirty="0"/>
          </a:p>
        </p:txBody>
      </p:sp>
      <p:pic>
        <p:nvPicPr>
          <p:cNvPr id="4" name="Content Placeholder 3"/>
          <p:cNvPicPr>
            <a:picLocks noGrp="1" noChangeAspect="1"/>
          </p:cNvPicPr>
          <p:nvPr>
            <p:ph idx="1"/>
          </p:nvPr>
        </p:nvPicPr>
        <p:blipFill>
          <a:blip r:embed="rId2"/>
          <a:srcRect l="-22914" r="-22914"/>
          <a:stretch>
            <a:fillRect/>
          </a:stretch>
        </p:blipFill>
        <p:spPr/>
      </p:pic>
    </p:spTree>
    <p:extLst>
      <p:ext uri="{BB962C8B-B14F-4D97-AF65-F5344CB8AC3E}">
        <p14:creationId xmlns:p14="http://schemas.microsoft.com/office/powerpoint/2010/main" val="35571987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r>
              <a:rPr lang="ja-JP" altLang="en-US" sz="2800">
                <a:latin typeface="Arial"/>
              </a:rPr>
              <a:t>‘</a:t>
            </a:r>
            <a:r>
              <a:rPr lang="en-US" sz="2800"/>
              <a:t>The Sunbeam</a:t>
            </a:r>
            <a:r>
              <a:rPr lang="ja-JP" altLang="en-US" sz="2800">
                <a:latin typeface="Arial"/>
              </a:rPr>
              <a:t>’</a:t>
            </a:r>
            <a:r>
              <a:rPr lang="en-US" sz="2800"/>
              <a:t> catalog house. </a:t>
            </a:r>
            <a:br>
              <a:rPr lang="en-US" sz="2800"/>
            </a:br>
            <a:r>
              <a:rPr lang="en-US" sz="1400">
                <a:solidFill>
                  <a:schemeClr val="tx1"/>
                </a:solidFill>
              </a:rPr>
              <a:t>Note the interesting millwork on the porch of this Sunbeam house in the catalog picture</a:t>
            </a:r>
            <a:endParaRPr lang="en-US">
              <a:solidFill>
                <a:srgbClr val="820000"/>
              </a:solidFill>
              <a:latin typeface="Georgia" charset="0"/>
            </a:endParaRPr>
          </a:p>
        </p:txBody>
      </p:sp>
      <p:sp>
        <p:nvSpPr>
          <p:cNvPr id="34819" name="Rectangle 3"/>
          <p:cNvSpPr>
            <a:spLocks noGrp="1" noChangeArrowheads="1"/>
          </p:cNvSpPr>
          <p:nvPr>
            <p:ph idx="1"/>
          </p:nvPr>
        </p:nvSpPr>
        <p:spPr/>
        <p:txBody>
          <a:bodyPr/>
          <a:lstStyle/>
          <a:p>
            <a:endParaRPr lang="en-US"/>
          </a:p>
        </p:txBody>
      </p:sp>
      <p:pic>
        <p:nvPicPr>
          <p:cNvPr id="34820" name="Picture 4" descr="sunbeamdetailsma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981200"/>
            <a:ext cx="6096000" cy="4197350"/>
          </a:xfrm>
          <a:prstGeom prst="rect">
            <a:avLst/>
          </a:prstGeom>
          <a:noFill/>
          <a:extLst>
            <a:ext uri="{909E8E84-426E-40dd-AFC4-6F175D3DCCD1}">
              <a14:hiddenFill xmlns:a14="http://schemas.microsoft.com/office/drawing/2010/main">
                <a:solidFill>
                  <a:srgbClr val="FFFFFF"/>
                </a:solidFill>
              </a14:hiddenFill>
            </a:ext>
          </a:extLst>
        </p:spPr>
      </p:pic>
      <p:sp>
        <p:nvSpPr>
          <p:cNvPr id="34821" name="Rectangle 5"/>
          <p:cNvSpPr>
            <a:spLocks noChangeArrowheads="1"/>
          </p:cNvSpPr>
          <p:nvPr/>
        </p:nvSpPr>
        <p:spPr bwMode="auto">
          <a:xfrm>
            <a:off x="6892925" y="66516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en-US"/>
          </a:p>
        </p:txBody>
      </p:sp>
    </p:spTree>
    <p:extLst>
      <p:ext uri="{BB962C8B-B14F-4D97-AF65-F5344CB8AC3E}">
        <p14:creationId xmlns:p14="http://schemas.microsoft.com/office/powerpoint/2010/main" val="10534100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Salk Institute, California </a:t>
            </a:r>
            <a:br>
              <a:rPr lang="en-US" dirty="0"/>
            </a:br>
            <a:r>
              <a:rPr lang="en-US" dirty="0"/>
              <a:t>designed by Louis Kahn</a:t>
            </a:r>
          </a:p>
        </p:txBody>
      </p:sp>
      <p:pic>
        <p:nvPicPr>
          <p:cNvPr id="4" name="Content Placeholder 3"/>
          <p:cNvPicPr>
            <a:picLocks noGrp="1" noChangeAspect="1"/>
          </p:cNvPicPr>
          <p:nvPr>
            <p:ph idx="1"/>
          </p:nvPr>
        </p:nvPicPr>
        <p:blipFill>
          <a:blip r:embed="rId2"/>
          <a:srcRect l="-18187" r="-18187"/>
          <a:stretch>
            <a:fillRect/>
          </a:stretch>
        </p:blipFill>
        <p:spPr/>
      </p:pic>
    </p:spTree>
    <p:extLst>
      <p:ext uri="{BB962C8B-B14F-4D97-AF65-F5344CB8AC3E}">
        <p14:creationId xmlns:p14="http://schemas.microsoft.com/office/powerpoint/2010/main" val="17110797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000" dirty="0" smtClean="0"/>
              <a:t>Louis Kahn was an architect who was dedicated to creating pure human scale experiences by using powerful but simple architectural elements and materials. </a:t>
            </a:r>
            <a:endParaRPr lang="en-US" sz="2000" dirty="0"/>
          </a:p>
        </p:txBody>
      </p:sp>
      <p:sp>
        <p:nvSpPr>
          <p:cNvPr id="3" name="Content Placeholder 2"/>
          <p:cNvSpPr>
            <a:spLocks noGrp="1"/>
          </p:cNvSpPr>
          <p:nvPr>
            <p:ph idx="1"/>
          </p:nvPr>
        </p:nvSpPr>
        <p:spPr/>
        <p:txBody>
          <a:bodyPr/>
          <a:lstStyle/>
          <a:p>
            <a:r>
              <a:rPr lang="en-US" sz="2000" dirty="0" smtClean="0">
                <a:hlinkClick r:id="rId2"/>
              </a:rPr>
              <a:t>Louis Kahn:  Silence and Light</a:t>
            </a:r>
            <a:r>
              <a:rPr lang="en-US" sz="2000" dirty="0" smtClean="0"/>
              <a:t> </a:t>
            </a:r>
            <a:r>
              <a:rPr lang="en-US" sz="1200" dirty="0" smtClean="0"/>
              <a:t>(a 2 minute video) </a:t>
            </a:r>
          </a:p>
          <a:p>
            <a:endParaRPr lang="en-US" sz="1200" dirty="0"/>
          </a:p>
          <a:p>
            <a:r>
              <a:rPr lang="en-US" sz="2000" dirty="0" smtClean="0">
                <a:hlinkClick r:id="rId3"/>
              </a:rPr>
              <a:t>Exhibition </a:t>
            </a:r>
            <a:r>
              <a:rPr lang="en-US" sz="2000" dirty="0">
                <a:hlinkClick r:id="rId3"/>
              </a:rPr>
              <a:t>Tour: Louis Kahn - The Power of </a:t>
            </a:r>
            <a:r>
              <a:rPr lang="en-US" sz="2000" dirty="0" smtClean="0">
                <a:hlinkClick r:id="rId3"/>
              </a:rPr>
              <a:t>Architecture</a:t>
            </a:r>
            <a:r>
              <a:rPr lang="en-US" sz="2000" dirty="0" smtClean="0"/>
              <a:t> </a:t>
            </a:r>
            <a:r>
              <a:rPr lang="en-US" sz="1200" dirty="0" smtClean="0"/>
              <a:t>(a 5 minute video)</a:t>
            </a:r>
            <a:endParaRPr lang="en-US" sz="1800" dirty="0"/>
          </a:p>
        </p:txBody>
      </p:sp>
    </p:spTree>
    <p:extLst>
      <p:ext uri="{BB962C8B-B14F-4D97-AF65-F5344CB8AC3E}">
        <p14:creationId xmlns:p14="http://schemas.microsoft.com/office/powerpoint/2010/main" val="186125210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following houses are examples of </a:t>
            </a:r>
            <a:r>
              <a:rPr lang="en-US" dirty="0" smtClean="0"/>
              <a:t/>
            </a:r>
            <a:br>
              <a:rPr lang="en-US" dirty="0" smtClean="0"/>
            </a:br>
            <a:r>
              <a:rPr lang="en-US" dirty="0" smtClean="0"/>
              <a:t>Post </a:t>
            </a:r>
            <a:r>
              <a:rPr lang="en-US" dirty="0" smtClean="0"/>
              <a:t>Modern design</a:t>
            </a:r>
            <a:endParaRPr lang="en-US" dirty="0"/>
          </a:p>
        </p:txBody>
      </p:sp>
      <p:sp>
        <p:nvSpPr>
          <p:cNvPr id="3" name="Content Placeholder 2"/>
          <p:cNvSpPr>
            <a:spLocks noGrp="1"/>
          </p:cNvSpPr>
          <p:nvPr>
            <p:ph idx="1"/>
          </p:nvPr>
        </p:nvSpPr>
        <p:spPr/>
        <p:txBody>
          <a:bodyPr/>
          <a:lstStyle/>
          <a:p>
            <a:r>
              <a:rPr lang="en-US" dirty="0" smtClean="0"/>
              <a:t>What makes them Post Modern is:</a:t>
            </a:r>
          </a:p>
          <a:p>
            <a:r>
              <a:rPr lang="en-US" dirty="0" smtClean="0"/>
              <a:t>a sense of playfulness</a:t>
            </a:r>
          </a:p>
          <a:p>
            <a:r>
              <a:rPr lang="en-US" dirty="0" smtClean="0"/>
              <a:t>irreverence toward traditional design sensibilities</a:t>
            </a:r>
            <a:endParaRPr lang="en-US" dirty="0" smtClean="0"/>
          </a:p>
          <a:p>
            <a:r>
              <a:rPr lang="en-US" dirty="0" smtClean="0"/>
              <a:t>intentionally non</a:t>
            </a:r>
            <a:r>
              <a:rPr lang="en-US" dirty="0" smtClean="0"/>
              <a:t>-functional elements</a:t>
            </a:r>
          </a:p>
          <a:p>
            <a:r>
              <a:rPr lang="en-US" dirty="0" smtClean="0"/>
              <a:t>gaudy, oversized furnishings</a:t>
            </a:r>
            <a:endParaRPr lang="en-US" dirty="0"/>
          </a:p>
        </p:txBody>
      </p:sp>
    </p:spTree>
    <p:extLst>
      <p:ext uri="{BB962C8B-B14F-4D97-AF65-F5344CB8AC3E}">
        <p14:creationId xmlns:p14="http://schemas.microsoft.com/office/powerpoint/2010/main" val="169844222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228600" y="609600"/>
            <a:ext cx="8229600" cy="1143000"/>
          </a:xfrm>
        </p:spPr>
        <p:txBody>
          <a:bodyPr>
            <a:normAutofit fontScale="90000"/>
          </a:bodyPr>
          <a:lstStyle/>
          <a:p>
            <a:r>
              <a:rPr lang="en-US" dirty="0" smtClean="0"/>
              <a:t>East Hampton Residence </a:t>
            </a:r>
            <a:r>
              <a:rPr lang="en-US" dirty="0"/>
              <a:t>1980</a:t>
            </a:r>
            <a:br>
              <a:rPr lang="en-US" dirty="0"/>
            </a:br>
            <a:r>
              <a:rPr lang="en-US" dirty="0" smtClean="0"/>
              <a:t>designed </a:t>
            </a:r>
            <a:r>
              <a:rPr lang="en-US" dirty="0"/>
              <a:t>by Robert Stern</a:t>
            </a:r>
            <a:br>
              <a:rPr lang="en-US" dirty="0"/>
            </a:br>
            <a:endParaRPr lang="en-US" dirty="0" smtClean="0"/>
          </a:p>
        </p:txBody>
      </p:sp>
      <p:sp>
        <p:nvSpPr>
          <p:cNvPr id="36867" name="Rectangle 3"/>
          <p:cNvSpPr>
            <a:spLocks noGrp="1" noChangeArrowheads="1"/>
          </p:cNvSpPr>
          <p:nvPr>
            <p:ph idx="1"/>
          </p:nvPr>
        </p:nvSpPr>
        <p:spPr>
          <a:xfrm>
            <a:off x="228600" y="1828800"/>
            <a:ext cx="8229600" cy="4525963"/>
          </a:xfrm>
        </p:spPr>
        <p:txBody>
          <a:bodyPr/>
          <a:lstStyle/>
          <a:p>
            <a:r>
              <a:rPr lang="en-US" dirty="0" smtClean="0"/>
              <a:t>Used </a:t>
            </a:r>
            <a:r>
              <a:rPr lang="en-US" dirty="0" smtClean="0"/>
              <a:t>elements from the “Shingle Style of the 19</a:t>
            </a:r>
            <a:r>
              <a:rPr lang="en-US" baseline="30000" dirty="0" smtClean="0"/>
              <a:t>th</a:t>
            </a:r>
            <a:r>
              <a:rPr lang="en-US" dirty="0" smtClean="0"/>
              <a:t> Century</a:t>
            </a:r>
          </a:p>
          <a:p>
            <a:r>
              <a:rPr lang="en-US" dirty="0" smtClean="0"/>
              <a:t>Abstracted broken pediment announces </a:t>
            </a:r>
            <a:r>
              <a:rPr lang="en-US" dirty="0" smtClean="0"/>
              <a:t>‘entry.’</a:t>
            </a:r>
            <a:endParaRPr lang="en-US" dirty="0" smtClean="0"/>
          </a:p>
          <a:p>
            <a:r>
              <a:rPr lang="en-US" dirty="0" smtClean="0"/>
              <a:t>The hous</a:t>
            </a:r>
            <a:r>
              <a:rPr lang="en-US" dirty="0" smtClean="0"/>
              <a:t>e </a:t>
            </a:r>
            <a:r>
              <a:rPr lang="en-US" dirty="0" smtClean="0"/>
              <a:t>is a blend of historic memories and “new design</a:t>
            </a:r>
            <a:r>
              <a:rPr lang="en-US" dirty="0" smtClean="0"/>
              <a:t>”</a:t>
            </a:r>
            <a:endParaRPr lang="en-US" dirty="0"/>
          </a:p>
          <a:p>
            <a:r>
              <a:rPr lang="en-US" dirty="0" smtClean="0"/>
              <a:t>Intentionally </a:t>
            </a:r>
            <a:r>
              <a:rPr lang="en-US" dirty="0" smtClean="0"/>
              <a:t>irreverent, </a:t>
            </a:r>
            <a:r>
              <a:rPr lang="en-US" dirty="0" smtClean="0"/>
              <a:t>referential, (to historic styles) and ‘thumbing its nose’ at high Modernism.  </a:t>
            </a:r>
            <a:endParaRPr lang="en-US" dirty="0" smtClean="0"/>
          </a:p>
          <a:p>
            <a:r>
              <a:rPr lang="en-US" dirty="0" smtClean="0"/>
              <a:t>Ridiculous tall chimney. </a:t>
            </a:r>
            <a:endParaRPr lang="en-US" dirty="0" smtClean="0"/>
          </a:p>
          <a:p>
            <a:endParaRPr lang="en-US" dirty="0" smtClean="0"/>
          </a:p>
          <a:p>
            <a:endParaRPr lang="en-US" dirty="0" smtClean="0"/>
          </a:p>
        </p:txBody>
      </p:sp>
    </p:spTree>
    <p:extLst>
      <p:ext uri="{BB962C8B-B14F-4D97-AF65-F5344CB8AC3E}">
        <p14:creationId xmlns:p14="http://schemas.microsoft.com/office/powerpoint/2010/main" val="165806329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5"/>
          <p:cNvSpPr>
            <a:spLocks noGrp="1" noChangeArrowheads="1"/>
          </p:cNvSpPr>
          <p:nvPr>
            <p:ph type="title"/>
          </p:nvPr>
        </p:nvSpPr>
        <p:spPr/>
        <p:txBody>
          <a:bodyPr/>
          <a:lstStyle/>
          <a:p>
            <a:endParaRPr lang="en-US" smtClean="0"/>
          </a:p>
        </p:txBody>
      </p:sp>
      <p:pic>
        <p:nvPicPr>
          <p:cNvPr id="37891" name="Picture 4" descr="ext"/>
          <p:cNvPicPr>
            <a:picLocks noGrp="1" noChangeAspect="1" noChangeArrowheads="1"/>
          </p:cNvPicPr>
          <p:nvPr>
            <p:ph idx="1"/>
          </p:nvPr>
        </p:nvPicPr>
        <p:blipFill>
          <a:blip r:embed="rId2" cstate="print"/>
          <a:srcRect/>
          <a:stretch>
            <a:fillRect/>
          </a:stretch>
        </p:blipFill>
        <p:spPr>
          <a:xfrm>
            <a:off x="0" y="228600"/>
            <a:ext cx="9144000" cy="6261100"/>
          </a:xfrm>
          <a:noFill/>
        </p:spPr>
      </p:pic>
    </p:spTree>
    <p:extLst>
      <p:ext uri="{BB962C8B-B14F-4D97-AF65-F5344CB8AC3E}">
        <p14:creationId xmlns:p14="http://schemas.microsoft.com/office/powerpoint/2010/main" val="281658897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8"/>
          <p:cNvSpPr>
            <a:spLocks noGrp="1" noChangeArrowheads="1"/>
          </p:cNvSpPr>
          <p:nvPr>
            <p:ph type="title"/>
          </p:nvPr>
        </p:nvSpPr>
        <p:spPr/>
        <p:txBody>
          <a:bodyPr/>
          <a:lstStyle/>
          <a:p>
            <a:endParaRPr lang="en-US" smtClean="0"/>
          </a:p>
        </p:txBody>
      </p:sp>
      <p:pic>
        <p:nvPicPr>
          <p:cNvPr id="38915" name="Picture 4" descr="ext"/>
          <p:cNvPicPr>
            <a:picLocks noGrp="1" noChangeAspect="1" noChangeArrowheads="1"/>
          </p:cNvPicPr>
          <p:nvPr>
            <p:ph sz="half" idx="1"/>
          </p:nvPr>
        </p:nvPicPr>
        <p:blipFill>
          <a:blip r:embed="rId2" cstate="print"/>
          <a:srcRect/>
          <a:stretch>
            <a:fillRect/>
          </a:stretch>
        </p:blipFill>
        <p:spPr>
          <a:xfrm>
            <a:off x="4572000" y="152400"/>
            <a:ext cx="4324350" cy="5943600"/>
          </a:xfrm>
          <a:noFill/>
        </p:spPr>
      </p:pic>
      <p:pic>
        <p:nvPicPr>
          <p:cNvPr id="38916" name="Picture 7" descr="ext"/>
          <p:cNvPicPr>
            <a:picLocks noGrp="1" noChangeAspect="1" noChangeArrowheads="1"/>
          </p:cNvPicPr>
          <p:nvPr>
            <p:ph sz="half" idx="2"/>
          </p:nvPr>
        </p:nvPicPr>
        <p:blipFill>
          <a:blip r:embed="rId3" cstate="print"/>
          <a:srcRect/>
          <a:stretch>
            <a:fillRect/>
          </a:stretch>
        </p:blipFill>
        <p:spPr>
          <a:xfrm>
            <a:off x="152400" y="152400"/>
            <a:ext cx="4324350" cy="5943600"/>
          </a:xfrm>
          <a:noFill/>
        </p:spPr>
      </p:pic>
    </p:spTree>
    <p:extLst>
      <p:ext uri="{BB962C8B-B14F-4D97-AF65-F5344CB8AC3E}">
        <p14:creationId xmlns:p14="http://schemas.microsoft.com/office/powerpoint/2010/main" val="164179131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8"/>
          <p:cNvSpPr>
            <a:spLocks noGrp="1" noChangeArrowheads="1"/>
          </p:cNvSpPr>
          <p:nvPr>
            <p:ph type="title"/>
          </p:nvPr>
        </p:nvSpPr>
        <p:spPr/>
        <p:txBody>
          <a:bodyPr/>
          <a:lstStyle/>
          <a:p>
            <a:endParaRPr lang="en-US" smtClean="0"/>
          </a:p>
        </p:txBody>
      </p:sp>
      <p:pic>
        <p:nvPicPr>
          <p:cNvPr id="39939" name="Picture 4" descr="plans"/>
          <p:cNvPicPr>
            <a:picLocks noGrp="1" noChangeAspect="1" noChangeArrowheads="1"/>
          </p:cNvPicPr>
          <p:nvPr>
            <p:ph sz="half" idx="1"/>
          </p:nvPr>
        </p:nvPicPr>
        <p:blipFill>
          <a:blip r:embed="rId2" cstate="print"/>
          <a:srcRect/>
          <a:stretch>
            <a:fillRect/>
          </a:stretch>
        </p:blipFill>
        <p:spPr>
          <a:xfrm>
            <a:off x="0" y="0"/>
            <a:ext cx="5535613" cy="6858000"/>
          </a:xfrm>
          <a:noFill/>
        </p:spPr>
      </p:pic>
      <p:pic>
        <p:nvPicPr>
          <p:cNvPr id="39940" name="Picture 7" descr="window"/>
          <p:cNvPicPr>
            <a:picLocks noGrp="1" noChangeAspect="1" noChangeArrowheads="1"/>
          </p:cNvPicPr>
          <p:nvPr>
            <p:ph sz="half" idx="2"/>
          </p:nvPr>
        </p:nvPicPr>
        <p:blipFill>
          <a:blip r:embed="rId3" cstate="print"/>
          <a:srcRect/>
          <a:stretch>
            <a:fillRect/>
          </a:stretch>
        </p:blipFill>
        <p:spPr>
          <a:xfrm>
            <a:off x="5562600" y="0"/>
            <a:ext cx="2074452" cy="3276599"/>
          </a:xfrm>
          <a:noFill/>
        </p:spPr>
      </p:pic>
      <p:pic>
        <p:nvPicPr>
          <p:cNvPr id="5" name="Picture 4" descr="ceiling"/>
          <p:cNvPicPr>
            <a:picLocks noChangeAspect="1" noChangeArrowheads="1"/>
          </p:cNvPicPr>
          <p:nvPr/>
        </p:nvPicPr>
        <p:blipFill>
          <a:blip r:embed="rId4" cstate="print"/>
          <a:srcRect/>
          <a:stretch>
            <a:fillRect/>
          </a:stretch>
        </p:blipFill>
        <p:spPr bwMode="auto">
          <a:xfrm>
            <a:off x="6482926" y="3200400"/>
            <a:ext cx="2661074" cy="3657600"/>
          </a:xfrm>
          <a:prstGeom prst="rect">
            <a:avLst/>
          </a:prstGeom>
          <a:noFill/>
          <a:ln w="9525">
            <a:noFill/>
            <a:miter lim="800000"/>
            <a:headEnd/>
            <a:tailEnd/>
          </a:ln>
        </p:spPr>
      </p:pic>
    </p:spTree>
    <p:extLst>
      <p:ext uri="{BB962C8B-B14F-4D97-AF65-F5344CB8AC3E}">
        <p14:creationId xmlns:p14="http://schemas.microsoft.com/office/powerpoint/2010/main" val="353150872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8"/>
          <p:cNvSpPr>
            <a:spLocks noGrp="1" noChangeArrowheads="1"/>
          </p:cNvSpPr>
          <p:nvPr>
            <p:ph type="title"/>
          </p:nvPr>
        </p:nvSpPr>
        <p:spPr/>
        <p:txBody>
          <a:bodyPr/>
          <a:lstStyle/>
          <a:p>
            <a:endParaRPr lang="en-US" smtClean="0"/>
          </a:p>
        </p:txBody>
      </p:sp>
      <p:pic>
        <p:nvPicPr>
          <p:cNvPr id="40963" name="Picture 4" descr="ext"/>
          <p:cNvPicPr>
            <a:picLocks noGrp="1" noChangeAspect="1" noChangeArrowheads="1"/>
          </p:cNvPicPr>
          <p:nvPr>
            <p:ph sz="half" idx="1"/>
          </p:nvPr>
        </p:nvPicPr>
        <p:blipFill>
          <a:blip r:embed="rId2" cstate="print"/>
          <a:srcRect/>
          <a:stretch>
            <a:fillRect/>
          </a:stretch>
        </p:blipFill>
        <p:spPr>
          <a:xfrm>
            <a:off x="117475" y="304800"/>
            <a:ext cx="4379913" cy="6019800"/>
          </a:xfrm>
          <a:noFill/>
        </p:spPr>
      </p:pic>
      <p:pic>
        <p:nvPicPr>
          <p:cNvPr id="40964" name="Picture 7" descr="porch"/>
          <p:cNvPicPr>
            <a:picLocks noGrp="1" noChangeAspect="1" noChangeArrowheads="1"/>
          </p:cNvPicPr>
          <p:nvPr>
            <p:ph sz="half" idx="2"/>
          </p:nvPr>
        </p:nvPicPr>
        <p:blipFill>
          <a:blip r:embed="rId3" cstate="print"/>
          <a:srcRect/>
          <a:stretch>
            <a:fillRect/>
          </a:stretch>
        </p:blipFill>
        <p:spPr>
          <a:xfrm>
            <a:off x="4648200" y="304800"/>
            <a:ext cx="4378325" cy="6019800"/>
          </a:xfrm>
          <a:noFill/>
        </p:spPr>
      </p:pic>
    </p:spTree>
    <p:extLst>
      <p:ext uri="{BB962C8B-B14F-4D97-AF65-F5344CB8AC3E}">
        <p14:creationId xmlns:p14="http://schemas.microsoft.com/office/powerpoint/2010/main" val="363593842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5"/>
          <p:cNvSpPr>
            <a:spLocks noGrp="1" noChangeArrowheads="1"/>
          </p:cNvSpPr>
          <p:nvPr>
            <p:ph type="title"/>
          </p:nvPr>
        </p:nvSpPr>
        <p:spPr/>
        <p:txBody>
          <a:bodyPr/>
          <a:lstStyle/>
          <a:p>
            <a:endParaRPr lang="en-US" smtClean="0"/>
          </a:p>
        </p:txBody>
      </p:sp>
      <p:pic>
        <p:nvPicPr>
          <p:cNvPr id="41987" name="Picture 4" descr="ext"/>
          <p:cNvPicPr>
            <a:picLocks noGrp="1" noChangeAspect="1" noChangeArrowheads="1"/>
          </p:cNvPicPr>
          <p:nvPr>
            <p:ph idx="1"/>
          </p:nvPr>
        </p:nvPicPr>
        <p:blipFill>
          <a:blip r:embed="rId2" cstate="print"/>
          <a:srcRect/>
          <a:stretch>
            <a:fillRect/>
          </a:stretch>
        </p:blipFill>
        <p:spPr>
          <a:xfrm>
            <a:off x="0" y="304800"/>
            <a:ext cx="9144000" cy="6249988"/>
          </a:xfrm>
          <a:noFill/>
        </p:spPr>
      </p:pic>
    </p:spTree>
    <p:extLst>
      <p:ext uri="{BB962C8B-B14F-4D97-AF65-F5344CB8AC3E}">
        <p14:creationId xmlns:p14="http://schemas.microsoft.com/office/powerpoint/2010/main" val="1982563919"/>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5"/>
          <p:cNvSpPr>
            <a:spLocks noGrp="1" noChangeArrowheads="1"/>
          </p:cNvSpPr>
          <p:nvPr>
            <p:ph type="title"/>
          </p:nvPr>
        </p:nvSpPr>
        <p:spPr/>
        <p:txBody>
          <a:bodyPr/>
          <a:lstStyle/>
          <a:p>
            <a:endParaRPr lang="en-US" smtClean="0"/>
          </a:p>
        </p:txBody>
      </p:sp>
      <p:pic>
        <p:nvPicPr>
          <p:cNvPr id="43011" name="Picture 4" descr="int"/>
          <p:cNvPicPr>
            <a:picLocks noGrp="1" noChangeAspect="1" noChangeArrowheads="1"/>
          </p:cNvPicPr>
          <p:nvPr>
            <p:ph idx="1"/>
          </p:nvPr>
        </p:nvPicPr>
        <p:blipFill>
          <a:blip r:embed="rId2" cstate="print"/>
          <a:srcRect/>
          <a:stretch>
            <a:fillRect/>
          </a:stretch>
        </p:blipFill>
        <p:spPr>
          <a:xfrm>
            <a:off x="0" y="381000"/>
            <a:ext cx="9144000" cy="5465763"/>
          </a:xfrm>
          <a:noFill/>
        </p:spPr>
      </p:pic>
    </p:spTree>
    <p:extLst>
      <p:ext uri="{BB962C8B-B14F-4D97-AF65-F5344CB8AC3E}">
        <p14:creationId xmlns:p14="http://schemas.microsoft.com/office/powerpoint/2010/main" val="16865216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r>
              <a:rPr lang="en-US"/>
              <a:t>catalog houses</a:t>
            </a:r>
          </a:p>
        </p:txBody>
      </p:sp>
      <p:sp>
        <p:nvSpPr>
          <p:cNvPr id="17411" name="Rectangle 3"/>
          <p:cNvSpPr>
            <a:spLocks noGrp="1" noChangeArrowheads="1"/>
          </p:cNvSpPr>
          <p:nvPr>
            <p:ph idx="1"/>
          </p:nvPr>
        </p:nvSpPr>
        <p:spPr/>
        <p:txBody>
          <a:bodyPr/>
          <a:lstStyle/>
          <a:p>
            <a:endParaRPr lang="en-US"/>
          </a:p>
        </p:txBody>
      </p:sp>
      <p:pic>
        <p:nvPicPr>
          <p:cNvPr id="17413" name="Picture 5" descr="The Sherbur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1600200"/>
            <a:ext cx="3695700"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925458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10"/>
          <p:cNvSpPr>
            <a:spLocks noGrp="1" noChangeArrowheads="1"/>
          </p:cNvSpPr>
          <p:nvPr>
            <p:ph type="title"/>
          </p:nvPr>
        </p:nvSpPr>
        <p:spPr/>
        <p:txBody>
          <a:bodyPr/>
          <a:lstStyle/>
          <a:p>
            <a:endParaRPr lang="en-US" smtClean="0"/>
          </a:p>
        </p:txBody>
      </p:sp>
      <p:pic>
        <p:nvPicPr>
          <p:cNvPr id="44035" name="Picture 8" descr="stair"/>
          <p:cNvPicPr>
            <a:picLocks noGrp="1" noChangeAspect="1" noChangeArrowheads="1"/>
          </p:cNvPicPr>
          <p:nvPr>
            <p:ph sz="half" idx="1"/>
          </p:nvPr>
        </p:nvPicPr>
        <p:blipFill>
          <a:blip r:embed="rId2" cstate="print"/>
          <a:srcRect/>
          <a:stretch>
            <a:fillRect/>
          </a:stretch>
        </p:blipFill>
        <p:spPr>
          <a:xfrm>
            <a:off x="152400" y="152400"/>
            <a:ext cx="4356100" cy="6096000"/>
          </a:xfrm>
          <a:noFill/>
        </p:spPr>
      </p:pic>
      <p:pic>
        <p:nvPicPr>
          <p:cNvPr id="44036" name="Picture 9" descr="int"/>
          <p:cNvPicPr>
            <a:picLocks noGrp="1" noChangeAspect="1" noChangeArrowheads="1"/>
          </p:cNvPicPr>
          <p:nvPr>
            <p:ph sz="half" idx="2"/>
          </p:nvPr>
        </p:nvPicPr>
        <p:blipFill>
          <a:blip r:embed="rId3" cstate="print"/>
          <a:srcRect/>
          <a:stretch>
            <a:fillRect/>
          </a:stretch>
        </p:blipFill>
        <p:spPr>
          <a:xfrm>
            <a:off x="4679950" y="152400"/>
            <a:ext cx="4311650" cy="6096000"/>
          </a:xfrm>
          <a:noFill/>
        </p:spPr>
      </p:pic>
    </p:spTree>
    <p:extLst>
      <p:ext uri="{BB962C8B-B14F-4D97-AF65-F5344CB8AC3E}">
        <p14:creationId xmlns:p14="http://schemas.microsoft.com/office/powerpoint/2010/main" val="98303918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5"/>
          <p:cNvSpPr>
            <a:spLocks noGrp="1" noChangeArrowheads="1"/>
          </p:cNvSpPr>
          <p:nvPr>
            <p:ph type="title"/>
          </p:nvPr>
        </p:nvSpPr>
        <p:spPr/>
        <p:txBody>
          <a:bodyPr/>
          <a:lstStyle/>
          <a:p>
            <a:endParaRPr lang="en-US" smtClean="0"/>
          </a:p>
        </p:txBody>
      </p:sp>
      <p:pic>
        <p:nvPicPr>
          <p:cNvPr id="45059" name="Picture 4" descr="int"/>
          <p:cNvPicPr>
            <a:picLocks noGrp="1" noChangeAspect="1" noChangeArrowheads="1"/>
          </p:cNvPicPr>
          <p:nvPr>
            <p:ph idx="1"/>
          </p:nvPr>
        </p:nvPicPr>
        <p:blipFill>
          <a:blip r:embed="rId2" cstate="print"/>
          <a:srcRect/>
          <a:stretch>
            <a:fillRect/>
          </a:stretch>
        </p:blipFill>
        <p:spPr>
          <a:xfrm>
            <a:off x="0" y="457200"/>
            <a:ext cx="9144000" cy="5416550"/>
          </a:xfrm>
          <a:noFill/>
        </p:spPr>
      </p:pic>
    </p:spTree>
    <p:extLst>
      <p:ext uri="{BB962C8B-B14F-4D97-AF65-F5344CB8AC3E}">
        <p14:creationId xmlns:p14="http://schemas.microsoft.com/office/powerpoint/2010/main" val="339615322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304800" y="152400"/>
            <a:ext cx="8229600" cy="1143000"/>
          </a:xfrm>
        </p:spPr>
        <p:txBody>
          <a:bodyPr>
            <a:normAutofit fontScale="90000"/>
          </a:bodyPr>
          <a:lstStyle/>
          <a:p>
            <a:r>
              <a:rPr lang="en-US" dirty="0" smtClean="0"/>
              <a:t>Weekend Michigan Home </a:t>
            </a:r>
            <a:r>
              <a:rPr lang="en-US" dirty="0" smtClean="0"/>
              <a:t>1984</a:t>
            </a:r>
            <a:br>
              <a:rPr lang="en-US" dirty="0" smtClean="0"/>
            </a:br>
            <a:r>
              <a:rPr lang="en-US" sz="2000" dirty="0" smtClean="0"/>
              <a:t>designed by Stanley </a:t>
            </a:r>
            <a:r>
              <a:rPr lang="en-US" sz="2000" dirty="0" err="1"/>
              <a:t>Tigerman</a:t>
            </a:r>
            <a:r>
              <a:rPr lang="en-US" sz="2000" dirty="0"/>
              <a:t> and Margaret McCurry</a:t>
            </a:r>
            <a:r>
              <a:rPr lang="en-US" dirty="0"/>
              <a:t/>
            </a:r>
            <a:br>
              <a:rPr lang="en-US" dirty="0"/>
            </a:br>
            <a:endParaRPr lang="en-US" dirty="0" smtClean="0"/>
          </a:p>
        </p:txBody>
      </p:sp>
      <p:sp>
        <p:nvSpPr>
          <p:cNvPr id="47107" name="Rectangle 3"/>
          <p:cNvSpPr>
            <a:spLocks noGrp="1" noChangeArrowheads="1"/>
          </p:cNvSpPr>
          <p:nvPr>
            <p:ph idx="1"/>
          </p:nvPr>
        </p:nvSpPr>
        <p:spPr>
          <a:xfrm>
            <a:off x="228600" y="1295400"/>
            <a:ext cx="8229600" cy="5029200"/>
          </a:xfrm>
        </p:spPr>
        <p:txBody>
          <a:bodyPr/>
          <a:lstStyle/>
          <a:p>
            <a:r>
              <a:rPr lang="en-US" dirty="0" smtClean="0"/>
              <a:t>Rectangular </a:t>
            </a:r>
            <a:r>
              <a:rPr lang="en-US" dirty="0" smtClean="0"/>
              <a:t>shed with second story </a:t>
            </a:r>
            <a:r>
              <a:rPr lang="en-US" dirty="0"/>
              <a:t>l</a:t>
            </a:r>
            <a:r>
              <a:rPr lang="en-US" dirty="0" smtClean="0"/>
              <a:t>oft, screened in porch.</a:t>
            </a:r>
          </a:p>
          <a:p>
            <a:r>
              <a:rPr lang="en-US" dirty="0" smtClean="0"/>
              <a:t>Design borrows shape from rural vernacular</a:t>
            </a:r>
          </a:p>
          <a:p>
            <a:r>
              <a:rPr lang="en-US" dirty="0" smtClean="0"/>
              <a:t>Corrugated metal siding and plywood-use of materials found in rural homes</a:t>
            </a:r>
          </a:p>
          <a:p>
            <a:r>
              <a:rPr lang="en-US" dirty="0" smtClean="0"/>
              <a:t>Forms refer to barns and granaries: classic farm buildings. </a:t>
            </a:r>
          </a:p>
          <a:p>
            <a:r>
              <a:rPr lang="en-US" dirty="0" smtClean="0"/>
              <a:t>Interior emphasizes symmetry (classicism)</a:t>
            </a:r>
          </a:p>
          <a:p>
            <a:pPr lvl="1">
              <a:buFontTx/>
              <a:buNone/>
            </a:pPr>
            <a:endParaRPr lang="en-US" dirty="0" smtClean="0"/>
          </a:p>
          <a:p>
            <a:pPr lvl="1"/>
            <a:endParaRPr lang="en-US" dirty="0" smtClean="0"/>
          </a:p>
          <a:p>
            <a:pPr>
              <a:buFontTx/>
              <a:buNone/>
            </a:pPr>
            <a:endParaRPr lang="en-US" dirty="0" smtClean="0"/>
          </a:p>
        </p:txBody>
      </p:sp>
    </p:spTree>
    <p:extLst>
      <p:ext uri="{BB962C8B-B14F-4D97-AF65-F5344CB8AC3E}">
        <p14:creationId xmlns:p14="http://schemas.microsoft.com/office/powerpoint/2010/main" val="239669115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5"/>
          <p:cNvSpPr>
            <a:spLocks noGrp="1" noChangeArrowheads="1"/>
          </p:cNvSpPr>
          <p:nvPr>
            <p:ph type="title"/>
          </p:nvPr>
        </p:nvSpPr>
        <p:spPr/>
        <p:txBody>
          <a:bodyPr/>
          <a:lstStyle/>
          <a:p>
            <a:endParaRPr lang="en-US" smtClean="0"/>
          </a:p>
        </p:txBody>
      </p:sp>
      <p:pic>
        <p:nvPicPr>
          <p:cNvPr id="48131" name="Picture 4" descr="axon"/>
          <p:cNvPicPr>
            <a:picLocks noGrp="1" noChangeAspect="1" noChangeArrowheads="1"/>
          </p:cNvPicPr>
          <p:nvPr>
            <p:ph idx="1"/>
          </p:nvPr>
        </p:nvPicPr>
        <p:blipFill>
          <a:blip r:embed="rId2" cstate="print"/>
          <a:srcRect/>
          <a:stretch>
            <a:fillRect/>
          </a:stretch>
        </p:blipFill>
        <p:spPr>
          <a:xfrm>
            <a:off x="762000" y="34925"/>
            <a:ext cx="7162800" cy="6823075"/>
          </a:xfrm>
          <a:noFill/>
        </p:spPr>
      </p:pic>
    </p:spTree>
    <p:extLst>
      <p:ext uri="{BB962C8B-B14F-4D97-AF65-F5344CB8AC3E}">
        <p14:creationId xmlns:p14="http://schemas.microsoft.com/office/powerpoint/2010/main" val="23068118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10"/>
          <p:cNvSpPr>
            <a:spLocks noGrp="1" noChangeArrowheads="1"/>
          </p:cNvSpPr>
          <p:nvPr>
            <p:ph type="title"/>
          </p:nvPr>
        </p:nvSpPr>
        <p:spPr/>
        <p:txBody>
          <a:bodyPr/>
          <a:lstStyle/>
          <a:p>
            <a:endParaRPr lang="en-US" smtClean="0"/>
          </a:p>
        </p:txBody>
      </p:sp>
      <p:pic>
        <p:nvPicPr>
          <p:cNvPr id="49155" name="Picture 4" descr="plans"/>
          <p:cNvPicPr>
            <a:picLocks noGrp="1" noChangeAspect="1" noChangeArrowheads="1"/>
          </p:cNvPicPr>
          <p:nvPr>
            <p:ph idx="1"/>
          </p:nvPr>
        </p:nvPicPr>
        <p:blipFill>
          <a:blip r:embed="rId2" cstate="print"/>
          <a:srcRect/>
          <a:stretch>
            <a:fillRect/>
          </a:stretch>
        </p:blipFill>
        <p:spPr>
          <a:xfrm>
            <a:off x="355600" y="228600"/>
            <a:ext cx="3727450" cy="6400800"/>
          </a:xfrm>
          <a:noFill/>
        </p:spPr>
      </p:pic>
      <p:pic>
        <p:nvPicPr>
          <p:cNvPr id="49156" name="Picture 7" descr="int"/>
          <p:cNvPicPr>
            <a:picLocks noGrp="1" noChangeAspect="1" noChangeArrowheads="1"/>
          </p:cNvPicPr>
          <p:nvPr>
            <p:ph sz="half" idx="4294967295"/>
          </p:nvPr>
        </p:nvPicPr>
        <p:blipFill>
          <a:blip r:embed="rId3" cstate="print"/>
          <a:srcRect/>
          <a:stretch>
            <a:fillRect/>
          </a:stretch>
        </p:blipFill>
        <p:spPr>
          <a:xfrm>
            <a:off x="4364038" y="228600"/>
            <a:ext cx="4779962" cy="6400800"/>
          </a:xfrm>
          <a:noFill/>
        </p:spPr>
      </p:pic>
    </p:spTree>
    <p:extLst>
      <p:ext uri="{BB962C8B-B14F-4D97-AF65-F5344CB8AC3E}">
        <p14:creationId xmlns:p14="http://schemas.microsoft.com/office/powerpoint/2010/main" val="4049234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5"/>
          <p:cNvSpPr>
            <a:spLocks noGrp="1" noChangeArrowheads="1"/>
          </p:cNvSpPr>
          <p:nvPr>
            <p:ph type="title"/>
          </p:nvPr>
        </p:nvSpPr>
        <p:spPr/>
        <p:txBody>
          <a:bodyPr/>
          <a:lstStyle/>
          <a:p>
            <a:endParaRPr lang="en-US" smtClean="0"/>
          </a:p>
        </p:txBody>
      </p:sp>
      <p:pic>
        <p:nvPicPr>
          <p:cNvPr id="50179" name="Picture 4" descr="ext"/>
          <p:cNvPicPr>
            <a:picLocks noGrp="1" noChangeAspect="1" noChangeArrowheads="1"/>
          </p:cNvPicPr>
          <p:nvPr>
            <p:ph idx="1"/>
          </p:nvPr>
        </p:nvPicPr>
        <p:blipFill>
          <a:blip r:embed="rId2" cstate="print"/>
          <a:srcRect/>
          <a:stretch>
            <a:fillRect/>
          </a:stretch>
        </p:blipFill>
        <p:spPr>
          <a:xfrm>
            <a:off x="0" y="0"/>
            <a:ext cx="9144000" cy="6804025"/>
          </a:xfrm>
          <a:noFill/>
        </p:spPr>
      </p:pic>
    </p:spTree>
    <p:extLst>
      <p:ext uri="{BB962C8B-B14F-4D97-AF65-F5344CB8AC3E}">
        <p14:creationId xmlns:p14="http://schemas.microsoft.com/office/powerpoint/2010/main" val="115167369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4" descr="ext"/>
          <p:cNvPicPr>
            <a:picLocks noGrp="1" noChangeAspect="1" noChangeArrowheads="1"/>
          </p:cNvPicPr>
          <p:nvPr>
            <p:ph idx="1"/>
          </p:nvPr>
        </p:nvPicPr>
        <p:blipFill>
          <a:blip r:embed="rId2" cstate="print"/>
          <a:srcRect/>
          <a:stretch>
            <a:fillRect/>
          </a:stretch>
        </p:blipFill>
        <p:spPr>
          <a:xfrm>
            <a:off x="0" y="457200"/>
            <a:ext cx="9144000" cy="5961063"/>
          </a:xfrm>
          <a:noFill/>
        </p:spPr>
      </p:pic>
    </p:spTree>
    <p:extLst>
      <p:ext uri="{BB962C8B-B14F-4D97-AF65-F5344CB8AC3E}">
        <p14:creationId xmlns:p14="http://schemas.microsoft.com/office/powerpoint/2010/main" val="2042993013"/>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228600" y="152400"/>
            <a:ext cx="8229600" cy="1143000"/>
          </a:xfrm>
        </p:spPr>
        <p:txBody>
          <a:bodyPr>
            <a:normAutofit/>
          </a:bodyPr>
          <a:lstStyle/>
          <a:p>
            <a:r>
              <a:rPr lang="en-US" dirty="0"/>
              <a:t>Gaffney Residence</a:t>
            </a:r>
            <a:br>
              <a:rPr lang="en-US" dirty="0"/>
            </a:br>
            <a:r>
              <a:rPr lang="en-US" sz="2000" dirty="0" smtClean="0"/>
              <a:t>Designed </a:t>
            </a:r>
            <a:r>
              <a:rPr lang="en-US" sz="2000" dirty="0"/>
              <a:t>by the Firm of </a:t>
            </a:r>
            <a:r>
              <a:rPr lang="en-US" sz="2000" dirty="0" err="1"/>
              <a:t>Bohlin</a:t>
            </a:r>
            <a:r>
              <a:rPr lang="en-US" sz="2000" dirty="0"/>
              <a:t>, Powell, Larkin and </a:t>
            </a:r>
            <a:r>
              <a:rPr lang="en-US" sz="2000" dirty="0" err="1" smtClean="0"/>
              <a:t>Cywinski</a:t>
            </a:r>
            <a:r>
              <a:rPr lang="en-US" sz="2000" dirty="0" smtClean="0"/>
              <a:t/>
            </a:r>
            <a:br>
              <a:rPr lang="en-US" sz="2000" dirty="0" smtClean="0"/>
            </a:br>
            <a:endParaRPr lang="en-US" sz="2000" dirty="0" smtClean="0"/>
          </a:p>
        </p:txBody>
      </p:sp>
      <p:sp>
        <p:nvSpPr>
          <p:cNvPr id="52227" name="Rectangle 3"/>
          <p:cNvSpPr>
            <a:spLocks noGrp="1" noChangeArrowheads="1"/>
          </p:cNvSpPr>
          <p:nvPr>
            <p:ph idx="1"/>
          </p:nvPr>
        </p:nvSpPr>
        <p:spPr>
          <a:xfrm>
            <a:off x="0" y="1295400"/>
            <a:ext cx="8686800" cy="5029200"/>
          </a:xfrm>
        </p:spPr>
        <p:txBody>
          <a:bodyPr/>
          <a:lstStyle/>
          <a:p>
            <a:r>
              <a:rPr lang="en-US" dirty="0" smtClean="0"/>
              <a:t>Designed to capture the owner’s memories of time in he Peace Corps and childhood on a Wisconsin Farm</a:t>
            </a:r>
          </a:p>
          <a:p>
            <a:endParaRPr lang="en-US" dirty="0" smtClean="0"/>
          </a:p>
          <a:p>
            <a:r>
              <a:rPr lang="en-US" dirty="0" smtClean="0"/>
              <a:t>Located in </a:t>
            </a:r>
            <a:r>
              <a:rPr lang="en-US" dirty="0" smtClean="0"/>
              <a:t>Pennsylvania</a:t>
            </a:r>
            <a:endParaRPr lang="en-US" dirty="0"/>
          </a:p>
          <a:p>
            <a:endParaRPr lang="en-US" dirty="0" smtClean="0"/>
          </a:p>
          <a:p>
            <a:r>
              <a:rPr lang="en-US" dirty="0" smtClean="0"/>
              <a:t>The house rests within the stone wall foundation of an old existing barn. </a:t>
            </a:r>
          </a:p>
          <a:p>
            <a:r>
              <a:rPr lang="en-US" dirty="0" smtClean="0"/>
              <a:t>Angled elements, nothing symmetrical. </a:t>
            </a:r>
          </a:p>
          <a:p>
            <a:pPr lvl="1">
              <a:buFontTx/>
              <a:buNone/>
            </a:pPr>
            <a:endParaRPr lang="en-US" dirty="0" smtClean="0"/>
          </a:p>
          <a:p>
            <a:pPr lvl="1"/>
            <a:endParaRPr lang="en-US" dirty="0" smtClean="0"/>
          </a:p>
          <a:p>
            <a:pPr>
              <a:buFontTx/>
              <a:buNone/>
            </a:pPr>
            <a:endParaRPr lang="en-US" dirty="0" smtClean="0"/>
          </a:p>
        </p:txBody>
      </p:sp>
    </p:spTree>
    <p:extLst>
      <p:ext uri="{BB962C8B-B14F-4D97-AF65-F5344CB8AC3E}">
        <p14:creationId xmlns:p14="http://schemas.microsoft.com/office/powerpoint/2010/main" val="2046793542"/>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10"/>
          <p:cNvSpPr>
            <a:spLocks noGrp="1" noChangeArrowheads="1"/>
          </p:cNvSpPr>
          <p:nvPr>
            <p:ph type="title"/>
          </p:nvPr>
        </p:nvSpPr>
        <p:spPr/>
        <p:txBody>
          <a:bodyPr/>
          <a:lstStyle/>
          <a:p>
            <a:endParaRPr lang="en-US" smtClean="0"/>
          </a:p>
        </p:txBody>
      </p:sp>
      <p:pic>
        <p:nvPicPr>
          <p:cNvPr id="53251" name="Picture 8" descr="axons"/>
          <p:cNvPicPr>
            <a:picLocks noGrp="1" noChangeAspect="1" noChangeArrowheads="1"/>
          </p:cNvPicPr>
          <p:nvPr>
            <p:ph sz="half" idx="1"/>
          </p:nvPr>
        </p:nvPicPr>
        <p:blipFill>
          <a:blip r:embed="rId2" cstate="print"/>
          <a:srcRect/>
          <a:stretch>
            <a:fillRect/>
          </a:stretch>
        </p:blipFill>
        <p:spPr>
          <a:xfrm>
            <a:off x="762000" y="0"/>
            <a:ext cx="2597150" cy="6858000"/>
          </a:xfrm>
          <a:noFill/>
        </p:spPr>
      </p:pic>
      <p:pic>
        <p:nvPicPr>
          <p:cNvPr id="53252" name="Picture 9" descr="sections"/>
          <p:cNvPicPr>
            <a:picLocks noGrp="1" noChangeAspect="1" noChangeArrowheads="1"/>
          </p:cNvPicPr>
          <p:nvPr>
            <p:ph sz="half" idx="2"/>
          </p:nvPr>
        </p:nvPicPr>
        <p:blipFill>
          <a:blip r:embed="rId3" cstate="print"/>
          <a:srcRect/>
          <a:stretch>
            <a:fillRect/>
          </a:stretch>
        </p:blipFill>
        <p:spPr>
          <a:xfrm>
            <a:off x="3590925" y="0"/>
            <a:ext cx="5126038" cy="6858000"/>
          </a:xfrm>
          <a:noFill/>
        </p:spPr>
      </p:pic>
    </p:spTree>
    <p:extLst>
      <p:ext uri="{BB962C8B-B14F-4D97-AF65-F5344CB8AC3E}">
        <p14:creationId xmlns:p14="http://schemas.microsoft.com/office/powerpoint/2010/main" val="1019702636"/>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8"/>
          <p:cNvSpPr>
            <a:spLocks noGrp="1" noChangeArrowheads="1"/>
          </p:cNvSpPr>
          <p:nvPr>
            <p:ph type="title"/>
          </p:nvPr>
        </p:nvSpPr>
        <p:spPr/>
        <p:txBody>
          <a:bodyPr/>
          <a:lstStyle/>
          <a:p>
            <a:endParaRPr lang="en-US" smtClean="0"/>
          </a:p>
        </p:txBody>
      </p:sp>
      <p:pic>
        <p:nvPicPr>
          <p:cNvPr id="54275" name="Picture 4" descr="plans"/>
          <p:cNvPicPr>
            <a:picLocks noGrp="1" noChangeAspect="1" noChangeArrowheads="1"/>
          </p:cNvPicPr>
          <p:nvPr>
            <p:ph sz="half" idx="1"/>
          </p:nvPr>
        </p:nvPicPr>
        <p:blipFill>
          <a:blip r:embed="rId2" cstate="print"/>
          <a:srcRect/>
          <a:stretch>
            <a:fillRect/>
          </a:stretch>
        </p:blipFill>
        <p:spPr>
          <a:xfrm>
            <a:off x="0" y="0"/>
            <a:ext cx="9144000" cy="3525838"/>
          </a:xfrm>
          <a:noFill/>
        </p:spPr>
      </p:pic>
      <p:pic>
        <p:nvPicPr>
          <p:cNvPr id="54276" name="Picture 7" descr="ext"/>
          <p:cNvPicPr>
            <a:picLocks noGrp="1" noChangeAspect="1" noChangeArrowheads="1"/>
          </p:cNvPicPr>
          <p:nvPr>
            <p:ph sz="half" idx="2"/>
          </p:nvPr>
        </p:nvPicPr>
        <p:blipFill>
          <a:blip r:embed="rId3" cstate="print"/>
          <a:srcRect/>
          <a:stretch>
            <a:fillRect/>
          </a:stretch>
        </p:blipFill>
        <p:spPr>
          <a:xfrm>
            <a:off x="304800" y="3581400"/>
            <a:ext cx="2562225" cy="3124200"/>
          </a:xfrm>
          <a:noFill/>
        </p:spPr>
      </p:pic>
      <p:pic>
        <p:nvPicPr>
          <p:cNvPr id="54277" name="Picture 5"/>
          <p:cNvPicPr>
            <a:picLocks noChangeAspect="1" noChangeArrowheads="1"/>
          </p:cNvPicPr>
          <p:nvPr/>
        </p:nvPicPr>
        <p:blipFill>
          <a:blip r:embed="rId4" cstate="print"/>
          <a:srcRect/>
          <a:stretch>
            <a:fillRect/>
          </a:stretch>
        </p:blipFill>
        <p:spPr bwMode="auto">
          <a:xfrm>
            <a:off x="4572000" y="3886200"/>
            <a:ext cx="4343400" cy="2836783"/>
          </a:xfrm>
          <a:prstGeom prst="rect">
            <a:avLst/>
          </a:prstGeom>
          <a:noFill/>
          <a:ln w="9525">
            <a:noFill/>
            <a:miter lim="800000"/>
            <a:headEnd/>
            <a:tailEnd/>
          </a:ln>
        </p:spPr>
      </p:pic>
    </p:spTree>
    <p:extLst>
      <p:ext uri="{BB962C8B-B14F-4D97-AF65-F5344CB8AC3E}">
        <p14:creationId xmlns:p14="http://schemas.microsoft.com/office/powerpoint/2010/main" val="22167526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8" name="Picture 6" descr="sherburnea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0"/>
            <a:ext cx="498316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807368"/>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5"/>
          <p:cNvSpPr>
            <a:spLocks noGrp="1" noChangeArrowheads="1"/>
          </p:cNvSpPr>
          <p:nvPr>
            <p:ph type="title"/>
          </p:nvPr>
        </p:nvSpPr>
        <p:spPr/>
        <p:txBody>
          <a:bodyPr/>
          <a:lstStyle/>
          <a:p>
            <a:endParaRPr lang="en-US" smtClean="0"/>
          </a:p>
        </p:txBody>
      </p:sp>
      <p:pic>
        <p:nvPicPr>
          <p:cNvPr id="55299" name="Picture 4" descr="ext"/>
          <p:cNvPicPr>
            <a:picLocks noGrp="1" noChangeAspect="1" noChangeArrowheads="1"/>
          </p:cNvPicPr>
          <p:nvPr>
            <p:ph idx="1"/>
          </p:nvPr>
        </p:nvPicPr>
        <p:blipFill>
          <a:blip r:embed="rId2" cstate="print"/>
          <a:srcRect/>
          <a:stretch>
            <a:fillRect/>
          </a:stretch>
        </p:blipFill>
        <p:spPr>
          <a:xfrm>
            <a:off x="228600" y="0"/>
            <a:ext cx="5499100" cy="6858000"/>
          </a:xfrm>
          <a:noFill/>
        </p:spPr>
      </p:pic>
    </p:spTree>
    <p:extLst>
      <p:ext uri="{BB962C8B-B14F-4D97-AF65-F5344CB8AC3E}">
        <p14:creationId xmlns:p14="http://schemas.microsoft.com/office/powerpoint/2010/main" val="3002725423"/>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5"/>
          <p:cNvSpPr>
            <a:spLocks noGrp="1" noChangeArrowheads="1"/>
          </p:cNvSpPr>
          <p:nvPr>
            <p:ph type="title"/>
          </p:nvPr>
        </p:nvSpPr>
        <p:spPr/>
        <p:txBody>
          <a:bodyPr/>
          <a:lstStyle/>
          <a:p>
            <a:endParaRPr lang="en-US" smtClean="0"/>
          </a:p>
        </p:txBody>
      </p:sp>
      <p:pic>
        <p:nvPicPr>
          <p:cNvPr id="56323" name="Picture 4" descr="extl2"/>
          <p:cNvPicPr>
            <a:picLocks noGrp="1" noChangeAspect="1" noChangeArrowheads="1"/>
          </p:cNvPicPr>
          <p:nvPr>
            <p:ph idx="1"/>
          </p:nvPr>
        </p:nvPicPr>
        <p:blipFill>
          <a:blip r:embed="rId2" cstate="print"/>
          <a:srcRect/>
          <a:stretch>
            <a:fillRect/>
          </a:stretch>
        </p:blipFill>
        <p:spPr>
          <a:xfrm>
            <a:off x="0" y="609600"/>
            <a:ext cx="9144000" cy="5621338"/>
          </a:xfrm>
          <a:noFill/>
        </p:spPr>
      </p:pic>
    </p:spTree>
    <p:extLst>
      <p:ext uri="{BB962C8B-B14F-4D97-AF65-F5344CB8AC3E}">
        <p14:creationId xmlns:p14="http://schemas.microsoft.com/office/powerpoint/2010/main" val="3139462392"/>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8"/>
          <p:cNvSpPr>
            <a:spLocks noGrp="1" noChangeArrowheads="1"/>
          </p:cNvSpPr>
          <p:nvPr>
            <p:ph type="title"/>
          </p:nvPr>
        </p:nvSpPr>
        <p:spPr/>
        <p:txBody>
          <a:bodyPr/>
          <a:lstStyle/>
          <a:p>
            <a:endParaRPr lang="en-US" smtClean="0"/>
          </a:p>
        </p:txBody>
      </p:sp>
      <p:pic>
        <p:nvPicPr>
          <p:cNvPr id="57347" name="Picture 4" descr="int"/>
          <p:cNvPicPr>
            <a:picLocks noGrp="1" noChangeAspect="1" noChangeArrowheads="1"/>
          </p:cNvPicPr>
          <p:nvPr>
            <p:ph sz="half" idx="1"/>
          </p:nvPr>
        </p:nvPicPr>
        <p:blipFill>
          <a:blip r:embed="rId2" cstate="print"/>
          <a:srcRect/>
          <a:stretch>
            <a:fillRect/>
          </a:stretch>
        </p:blipFill>
        <p:spPr>
          <a:xfrm>
            <a:off x="228600" y="228600"/>
            <a:ext cx="4356100" cy="6278563"/>
          </a:xfrm>
          <a:noFill/>
        </p:spPr>
      </p:pic>
      <p:pic>
        <p:nvPicPr>
          <p:cNvPr id="57348" name="Picture 7" descr="int"/>
          <p:cNvPicPr>
            <a:picLocks noGrp="1" noChangeAspect="1" noChangeArrowheads="1"/>
          </p:cNvPicPr>
          <p:nvPr>
            <p:ph sz="half" idx="2"/>
          </p:nvPr>
        </p:nvPicPr>
        <p:blipFill>
          <a:blip r:embed="rId3" cstate="print"/>
          <a:srcRect/>
          <a:stretch>
            <a:fillRect/>
          </a:stretch>
        </p:blipFill>
        <p:spPr>
          <a:xfrm>
            <a:off x="4648200" y="228600"/>
            <a:ext cx="4364038" cy="6324600"/>
          </a:xfrm>
          <a:noFill/>
        </p:spPr>
      </p:pic>
    </p:spTree>
    <p:extLst>
      <p:ext uri="{BB962C8B-B14F-4D97-AF65-F5344CB8AC3E}">
        <p14:creationId xmlns:p14="http://schemas.microsoft.com/office/powerpoint/2010/main" val="808067169"/>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5"/>
          <p:cNvSpPr>
            <a:spLocks noGrp="1" noChangeArrowheads="1"/>
          </p:cNvSpPr>
          <p:nvPr>
            <p:ph type="title"/>
          </p:nvPr>
        </p:nvSpPr>
        <p:spPr/>
        <p:txBody>
          <a:bodyPr/>
          <a:lstStyle/>
          <a:p>
            <a:endParaRPr lang="en-US" smtClean="0"/>
          </a:p>
        </p:txBody>
      </p:sp>
      <p:pic>
        <p:nvPicPr>
          <p:cNvPr id="58371" name="Picture 4" descr="int"/>
          <p:cNvPicPr>
            <a:picLocks noGrp="1" noChangeAspect="1" noChangeArrowheads="1"/>
          </p:cNvPicPr>
          <p:nvPr>
            <p:ph idx="1"/>
          </p:nvPr>
        </p:nvPicPr>
        <p:blipFill>
          <a:blip r:embed="rId2" cstate="print"/>
          <a:srcRect/>
          <a:stretch>
            <a:fillRect/>
          </a:stretch>
        </p:blipFill>
        <p:spPr>
          <a:xfrm>
            <a:off x="0" y="304800"/>
            <a:ext cx="9144000" cy="5889625"/>
          </a:xfrm>
          <a:noFill/>
        </p:spPr>
      </p:pic>
    </p:spTree>
    <p:extLst>
      <p:ext uri="{BB962C8B-B14F-4D97-AF65-F5344CB8AC3E}">
        <p14:creationId xmlns:p14="http://schemas.microsoft.com/office/powerpoint/2010/main" val="3661172853"/>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381000" y="304800"/>
            <a:ext cx="8229600" cy="1143000"/>
          </a:xfrm>
        </p:spPr>
        <p:txBody>
          <a:bodyPr>
            <a:normAutofit/>
          </a:bodyPr>
          <a:lstStyle/>
          <a:p>
            <a:r>
              <a:rPr lang="en-US" dirty="0" smtClean="0"/>
              <a:t>Delaware House (1985</a:t>
            </a:r>
            <a:r>
              <a:rPr lang="en-US" dirty="0"/>
              <a:t>)</a:t>
            </a:r>
            <a:br>
              <a:rPr lang="en-US" dirty="0"/>
            </a:br>
            <a:r>
              <a:rPr lang="en-US" sz="2000" dirty="0"/>
              <a:t>Designed by </a:t>
            </a:r>
            <a:r>
              <a:rPr lang="en-US" sz="2000" dirty="0" err="1"/>
              <a:t>Venturi</a:t>
            </a:r>
            <a:r>
              <a:rPr lang="en-US" sz="2000" dirty="0"/>
              <a:t>, Rauch and Scott Brown</a:t>
            </a:r>
            <a:br>
              <a:rPr lang="en-US" sz="2000" dirty="0"/>
            </a:br>
            <a:endParaRPr lang="en-US" sz="2000" dirty="0" smtClean="0"/>
          </a:p>
        </p:txBody>
      </p:sp>
      <p:sp>
        <p:nvSpPr>
          <p:cNvPr id="59395" name="Rectangle 3"/>
          <p:cNvSpPr>
            <a:spLocks noGrp="1" noChangeArrowheads="1"/>
          </p:cNvSpPr>
          <p:nvPr>
            <p:ph idx="1"/>
          </p:nvPr>
        </p:nvSpPr>
        <p:spPr>
          <a:xfrm>
            <a:off x="0" y="1524000"/>
            <a:ext cx="8686800" cy="5029200"/>
          </a:xfrm>
        </p:spPr>
        <p:txBody>
          <a:bodyPr/>
          <a:lstStyle/>
          <a:p>
            <a:pPr>
              <a:lnSpc>
                <a:spcPct val="90000"/>
              </a:lnSpc>
            </a:pPr>
            <a:r>
              <a:rPr lang="en-US" dirty="0" smtClean="0"/>
              <a:t>The </a:t>
            </a:r>
            <a:r>
              <a:rPr lang="en-US" dirty="0" smtClean="0"/>
              <a:t>design is based on 18</a:t>
            </a:r>
            <a:r>
              <a:rPr lang="en-US" baseline="30000" dirty="0" smtClean="0"/>
              <a:t>th</a:t>
            </a:r>
            <a:r>
              <a:rPr lang="en-US" dirty="0" smtClean="0"/>
              <a:t> Century Vernacular Farm Houses</a:t>
            </a:r>
          </a:p>
          <a:p>
            <a:pPr>
              <a:lnSpc>
                <a:spcPct val="90000"/>
              </a:lnSpc>
            </a:pPr>
            <a:r>
              <a:rPr lang="en-US" dirty="0" smtClean="0"/>
              <a:t>The facade of the house is flattened. </a:t>
            </a:r>
          </a:p>
          <a:p>
            <a:pPr>
              <a:lnSpc>
                <a:spcPct val="90000"/>
              </a:lnSpc>
            </a:pPr>
            <a:r>
              <a:rPr lang="en-US" dirty="0" smtClean="0"/>
              <a:t>The Doric columns are flat and are only symbolic of columns. (Constructed from modern materials – plywood)</a:t>
            </a:r>
          </a:p>
          <a:p>
            <a:pPr>
              <a:lnSpc>
                <a:spcPct val="90000"/>
              </a:lnSpc>
            </a:pPr>
            <a:r>
              <a:rPr lang="en-US" dirty="0" smtClean="0"/>
              <a:t>Use of flattened ornamental elements are continued on the interior.</a:t>
            </a:r>
          </a:p>
          <a:p>
            <a:pPr>
              <a:lnSpc>
                <a:spcPct val="90000"/>
              </a:lnSpc>
            </a:pPr>
            <a:r>
              <a:rPr lang="en-US" dirty="0" smtClean="0"/>
              <a:t>Use of paint for ornament.</a:t>
            </a:r>
          </a:p>
          <a:p>
            <a:pPr>
              <a:lnSpc>
                <a:spcPct val="90000"/>
              </a:lnSpc>
            </a:pPr>
            <a:endParaRPr lang="en-US" dirty="0" smtClean="0"/>
          </a:p>
          <a:p>
            <a:pPr lvl="1">
              <a:lnSpc>
                <a:spcPct val="90000"/>
              </a:lnSpc>
              <a:buFontTx/>
              <a:buNone/>
            </a:pPr>
            <a:endParaRPr lang="en-US" dirty="0" smtClean="0"/>
          </a:p>
          <a:p>
            <a:pPr lvl="1">
              <a:lnSpc>
                <a:spcPct val="90000"/>
              </a:lnSpc>
            </a:pPr>
            <a:endParaRPr lang="en-US" dirty="0" smtClean="0"/>
          </a:p>
          <a:p>
            <a:pPr>
              <a:lnSpc>
                <a:spcPct val="90000"/>
              </a:lnSpc>
              <a:buFontTx/>
              <a:buNone/>
            </a:pPr>
            <a:endParaRPr lang="en-US" dirty="0" smtClean="0"/>
          </a:p>
        </p:txBody>
      </p:sp>
    </p:spTree>
    <p:extLst>
      <p:ext uri="{BB962C8B-B14F-4D97-AF65-F5344CB8AC3E}">
        <p14:creationId xmlns:p14="http://schemas.microsoft.com/office/powerpoint/2010/main" val="3887733779"/>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5"/>
          <p:cNvSpPr>
            <a:spLocks noGrp="1" noChangeArrowheads="1"/>
          </p:cNvSpPr>
          <p:nvPr>
            <p:ph type="title"/>
          </p:nvPr>
        </p:nvSpPr>
        <p:spPr/>
        <p:txBody>
          <a:bodyPr/>
          <a:lstStyle/>
          <a:p>
            <a:endParaRPr lang="en-US" smtClean="0"/>
          </a:p>
        </p:txBody>
      </p:sp>
      <p:pic>
        <p:nvPicPr>
          <p:cNvPr id="60419" name="Picture 4" descr="ext"/>
          <p:cNvPicPr>
            <a:picLocks noGrp="1" noChangeAspect="1" noChangeArrowheads="1"/>
          </p:cNvPicPr>
          <p:nvPr>
            <p:ph idx="1"/>
          </p:nvPr>
        </p:nvPicPr>
        <p:blipFill>
          <a:blip r:embed="rId2" cstate="print"/>
          <a:srcRect/>
          <a:stretch>
            <a:fillRect/>
          </a:stretch>
        </p:blipFill>
        <p:spPr>
          <a:xfrm>
            <a:off x="0" y="0"/>
            <a:ext cx="9144000" cy="6715125"/>
          </a:xfrm>
          <a:noFill/>
        </p:spPr>
      </p:pic>
    </p:spTree>
    <p:extLst>
      <p:ext uri="{BB962C8B-B14F-4D97-AF65-F5344CB8AC3E}">
        <p14:creationId xmlns:p14="http://schemas.microsoft.com/office/powerpoint/2010/main" val="1365032965"/>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5"/>
          <p:cNvSpPr>
            <a:spLocks noGrp="1" noChangeArrowheads="1"/>
          </p:cNvSpPr>
          <p:nvPr>
            <p:ph type="title"/>
          </p:nvPr>
        </p:nvSpPr>
        <p:spPr/>
        <p:txBody>
          <a:bodyPr/>
          <a:lstStyle/>
          <a:p>
            <a:endParaRPr lang="en-US" smtClean="0"/>
          </a:p>
        </p:txBody>
      </p:sp>
      <p:pic>
        <p:nvPicPr>
          <p:cNvPr id="61443" name="Picture 4" descr="ext"/>
          <p:cNvPicPr>
            <a:picLocks noGrp="1" noChangeAspect="1" noChangeArrowheads="1"/>
          </p:cNvPicPr>
          <p:nvPr>
            <p:ph idx="1"/>
          </p:nvPr>
        </p:nvPicPr>
        <p:blipFill>
          <a:blip r:embed="rId2" cstate="print"/>
          <a:srcRect/>
          <a:stretch>
            <a:fillRect/>
          </a:stretch>
        </p:blipFill>
        <p:spPr>
          <a:xfrm>
            <a:off x="0" y="0"/>
            <a:ext cx="9144000" cy="6664325"/>
          </a:xfrm>
          <a:noFill/>
        </p:spPr>
      </p:pic>
    </p:spTree>
    <p:extLst>
      <p:ext uri="{BB962C8B-B14F-4D97-AF65-F5344CB8AC3E}">
        <p14:creationId xmlns:p14="http://schemas.microsoft.com/office/powerpoint/2010/main" val="1787571085"/>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5"/>
          <p:cNvSpPr>
            <a:spLocks noGrp="1" noChangeArrowheads="1"/>
          </p:cNvSpPr>
          <p:nvPr>
            <p:ph type="title"/>
          </p:nvPr>
        </p:nvSpPr>
        <p:spPr/>
        <p:txBody>
          <a:bodyPr/>
          <a:lstStyle/>
          <a:p>
            <a:endParaRPr lang="en-US" smtClean="0"/>
          </a:p>
        </p:txBody>
      </p:sp>
      <p:pic>
        <p:nvPicPr>
          <p:cNvPr id="62467" name="Picture 4" descr="ext"/>
          <p:cNvPicPr>
            <a:picLocks noGrp="1" noChangeAspect="1" noChangeArrowheads="1"/>
          </p:cNvPicPr>
          <p:nvPr>
            <p:ph idx="1"/>
          </p:nvPr>
        </p:nvPicPr>
        <p:blipFill>
          <a:blip r:embed="rId2" cstate="print"/>
          <a:srcRect/>
          <a:stretch>
            <a:fillRect/>
          </a:stretch>
        </p:blipFill>
        <p:spPr>
          <a:xfrm>
            <a:off x="0" y="304800"/>
            <a:ext cx="9144000" cy="5189538"/>
          </a:xfrm>
          <a:noFill/>
        </p:spPr>
      </p:pic>
    </p:spTree>
    <p:extLst>
      <p:ext uri="{BB962C8B-B14F-4D97-AF65-F5344CB8AC3E}">
        <p14:creationId xmlns:p14="http://schemas.microsoft.com/office/powerpoint/2010/main" val="3658127333"/>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nt"/>
          <p:cNvPicPr>
            <a:picLocks noChangeAspect="1" noChangeArrowheads="1"/>
          </p:cNvPicPr>
          <p:nvPr/>
        </p:nvPicPr>
        <p:blipFill>
          <a:blip r:embed="rId2" cstate="print"/>
          <a:srcRect/>
          <a:stretch>
            <a:fillRect/>
          </a:stretch>
        </p:blipFill>
        <p:spPr bwMode="auto">
          <a:xfrm>
            <a:off x="5029200" y="3308623"/>
            <a:ext cx="3276600" cy="3549377"/>
          </a:xfrm>
          <a:prstGeom prst="rect">
            <a:avLst/>
          </a:prstGeom>
          <a:noFill/>
          <a:ln w="9525">
            <a:noFill/>
            <a:miter lim="800000"/>
            <a:headEnd/>
            <a:tailEnd/>
          </a:ln>
        </p:spPr>
      </p:pic>
      <p:sp>
        <p:nvSpPr>
          <p:cNvPr id="63490" name="Rectangle 5"/>
          <p:cNvSpPr>
            <a:spLocks noGrp="1" noChangeArrowheads="1"/>
          </p:cNvSpPr>
          <p:nvPr>
            <p:ph type="title"/>
          </p:nvPr>
        </p:nvSpPr>
        <p:spPr/>
        <p:txBody>
          <a:bodyPr/>
          <a:lstStyle/>
          <a:p>
            <a:endParaRPr lang="en-US" smtClean="0"/>
          </a:p>
        </p:txBody>
      </p:sp>
      <p:pic>
        <p:nvPicPr>
          <p:cNvPr id="63491" name="Picture 4" descr="int"/>
          <p:cNvPicPr>
            <a:picLocks noGrp="1" noChangeAspect="1" noChangeArrowheads="1"/>
          </p:cNvPicPr>
          <p:nvPr>
            <p:ph idx="1"/>
          </p:nvPr>
        </p:nvPicPr>
        <p:blipFill>
          <a:blip r:embed="rId3" cstate="print"/>
          <a:srcRect/>
          <a:stretch>
            <a:fillRect/>
          </a:stretch>
        </p:blipFill>
        <p:spPr>
          <a:xfrm>
            <a:off x="152400" y="0"/>
            <a:ext cx="4781550" cy="6858000"/>
          </a:xfrm>
          <a:noFill/>
        </p:spPr>
      </p:pic>
      <p:pic>
        <p:nvPicPr>
          <p:cNvPr id="4" name="Picture 4" descr="int"/>
          <p:cNvPicPr>
            <a:picLocks noChangeAspect="1" noChangeArrowheads="1"/>
          </p:cNvPicPr>
          <p:nvPr/>
        </p:nvPicPr>
        <p:blipFill>
          <a:blip r:embed="rId4" cstate="print"/>
          <a:srcRect/>
          <a:stretch>
            <a:fillRect/>
          </a:stretch>
        </p:blipFill>
        <p:spPr bwMode="auto">
          <a:xfrm>
            <a:off x="5029200" y="-1"/>
            <a:ext cx="3276600" cy="3594443"/>
          </a:xfrm>
          <a:prstGeom prst="rect">
            <a:avLst/>
          </a:prstGeom>
          <a:noFill/>
          <a:ln w="9525">
            <a:noFill/>
            <a:miter lim="800000"/>
            <a:headEnd/>
            <a:tailEnd/>
          </a:ln>
        </p:spPr>
      </p:pic>
    </p:spTree>
    <p:extLst>
      <p:ext uri="{BB962C8B-B14F-4D97-AF65-F5344CB8AC3E}">
        <p14:creationId xmlns:p14="http://schemas.microsoft.com/office/powerpoint/2010/main" val="3091028691"/>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000" dirty="0" smtClean="0"/>
              <a:t>An Aesthetic engagement with the world we encounter </a:t>
            </a:r>
            <a:r>
              <a:rPr lang="en-US" sz="2000" dirty="0" smtClean="0"/>
              <a:t>DOES affect us, often in multiple ways. </a:t>
            </a:r>
            <a:endParaRPr lang="en-US" sz="2000" dirty="0"/>
          </a:p>
        </p:txBody>
      </p:sp>
      <p:sp>
        <p:nvSpPr>
          <p:cNvPr id="5" name="Content Placeholder 4"/>
          <p:cNvSpPr>
            <a:spLocks noGrp="1"/>
          </p:cNvSpPr>
          <p:nvPr>
            <p:ph idx="1"/>
          </p:nvPr>
        </p:nvSpPr>
        <p:spPr/>
        <p:txBody>
          <a:bodyPr/>
          <a:lstStyle/>
          <a:p>
            <a:endParaRPr lang="en-US" dirty="0" smtClean="0"/>
          </a:p>
          <a:p>
            <a:endParaRPr lang="en-US" dirty="0"/>
          </a:p>
          <a:p>
            <a:r>
              <a:rPr lang="en-US" dirty="0" smtClean="0"/>
              <a:t>Which of the following two presented meals would you prefer?  </a:t>
            </a:r>
            <a:endParaRPr lang="en-US" dirty="0"/>
          </a:p>
        </p:txBody>
      </p:sp>
    </p:spTree>
    <p:extLst>
      <p:ext uri="{BB962C8B-B14F-4D97-AF65-F5344CB8AC3E}">
        <p14:creationId xmlns:p14="http://schemas.microsoft.com/office/powerpoint/2010/main" val="10584626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endParaRPr lang="en-US"/>
          </a:p>
        </p:txBody>
      </p:sp>
      <p:sp>
        <p:nvSpPr>
          <p:cNvPr id="20483" name="Rectangle 3"/>
          <p:cNvSpPr>
            <a:spLocks noGrp="1" noChangeArrowheads="1"/>
          </p:cNvSpPr>
          <p:nvPr>
            <p:ph idx="1"/>
          </p:nvPr>
        </p:nvSpPr>
        <p:spPr/>
        <p:txBody>
          <a:bodyPr/>
          <a:lstStyle/>
          <a:p>
            <a:endParaRPr lang="en-US"/>
          </a:p>
        </p:txBody>
      </p:sp>
      <p:pic>
        <p:nvPicPr>
          <p:cNvPr id="20485" name="Picture 5" descr="The Sunbe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676400"/>
            <a:ext cx="6324600" cy="4357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5117593"/>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Grilled chicken</a:t>
            </a:r>
            <a:r>
              <a:rPr lang="en-US" dirty="0"/>
              <a:t>, wild rice and green beans</a:t>
            </a:r>
            <a:r>
              <a:rPr lang="en-US" dirty="0" smtClean="0"/>
              <a:t> </a:t>
            </a:r>
            <a:br>
              <a:rPr lang="en-US" dirty="0" smtClean="0"/>
            </a:br>
            <a:r>
              <a:rPr lang="en-US" dirty="0" smtClean="0"/>
              <a:t>Enjoy!</a:t>
            </a:r>
            <a:endParaRPr lang="en-US" dirty="0"/>
          </a:p>
        </p:txBody>
      </p:sp>
      <p:pic>
        <p:nvPicPr>
          <p:cNvPr id="4" name="Content Placeholder 3"/>
          <p:cNvPicPr>
            <a:picLocks noGrp="1" noChangeAspect="1"/>
          </p:cNvPicPr>
          <p:nvPr>
            <p:ph idx="1"/>
          </p:nvPr>
        </p:nvPicPr>
        <p:blipFill>
          <a:blip r:embed="rId2"/>
          <a:srcRect l="-18187" r="-18187"/>
          <a:stretch>
            <a:fillRect/>
          </a:stretch>
        </p:blipFill>
        <p:spPr/>
      </p:pic>
    </p:spTree>
    <p:extLst>
      <p:ext uri="{BB962C8B-B14F-4D97-AF65-F5344CB8AC3E}">
        <p14:creationId xmlns:p14="http://schemas.microsoft.com/office/powerpoint/2010/main" val="3461912282"/>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Chicken, </a:t>
            </a:r>
            <a:r>
              <a:rPr lang="en-US" dirty="0" smtClean="0"/>
              <a:t>wild rice and green beans. </a:t>
            </a:r>
            <a:br>
              <a:rPr lang="en-US" dirty="0" smtClean="0"/>
            </a:br>
            <a:r>
              <a:rPr lang="en-US" dirty="0" smtClean="0"/>
              <a:t>Enjoy!</a:t>
            </a:r>
            <a:endParaRPr lang="en-US" dirty="0"/>
          </a:p>
        </p:txBody>
      </p:sp>
      <p:pic>
        <p:nvPicPr>
          <p:cNvPr id="6" name="Content Placeholder 5"/>
          <p:cNvPicPr>
            <a:picLocks noGrp="1" noChangeAspect="1"/>
          </p:cNvPicPr>
          <p:nvPr>
            <p:ph idx="1"/>
          </p:nvPr>
        </p:nvPicPr>
        <p:blipFill>
          <a:blip r:embed="rId2"/>
          <a:srcRect l="-18187" r="-18187"/>
          <a:stretch>
            <a:fillRect/>
          </a:stretch>
        </p:blipFill>
        <p:spPr/>
      </p:pic>
    </p:spTree>
    <p:extLst>
      <p:ext uri="{BB962C8B-B14F-4D97-AF65-F5344CB8AC3E}">
        <p14:creationId xmlns:p14="http://schemas.microsoft.com/office/powerpoint/2010/main" val="1209657988"/>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Which chair do you prefer?</a:t>
            </a:r>
            <a:br>
              <a:rPr lang="en-US" dirty="0" smtClean="0"/>
            </a:br>
            <a:r>
              <a:rPr lang="en-US" sz="2000" dirty="0" smtClean="0"/>
              <a:t>Anonymous design </a:t>
            </a:r>
            <a:r>
              <a:rPr lang="en-US" sz="2000" dirty="0" err="1" smtClean="0"/>
              <a:t>vs</a:t>
            </a:r>
            <a:r>
              <a:rPr lang="en-US" sz="2000" dirty="0" smtClean="0"/>
              <a:t> </a:t>
            </a:r>
            <a:r>
              <a:rPr lang="en-US" sz="2000" dirty="0" err="1" smtClean="0"/>
              <a:t>Eero</a:t>
            </a:r>
            <a:r>
              <a:rPr lang="en-US" sz="2000" dirty="0" smtClean="0"/>
              <a:t> Saarinen ‘Womb’ chair. </a:t>
            </a:r>
            <a:br>
              <a:rPr lang="en-US" sz="2000" dirty="0" smtClean="0"/>
            </a:br>
            <a:r>
              <a:rPr lang="en-US" sz="2000" dirty="0" smtClean="0"/>
              <a:t>Both allow you to sit down.   </a:t>
            </a:r>
            <a:endParaRPr lang="en-US" sz="2000" dirty="0"/>
          </a:p>
        </p:txBody>
      </p:sp>
      <p:pic>
        <p:nvPicPr>
          <p:cNvPr id="4" name="Content Placeholder 3"/>
          <p:cNvPicPr>
            <a:picLocks noGrp="1" noChangeAspect="1"/>
          </p:cNvPicPr>
          <p:nvPr>
            <p:ph idx="1"/>
          </p:nvPr>
        </p:nvPicPr>
        <p:blipFill>
          <a:blip r:embed="rId2"/>
          <a:srcRect l="-40915" r="-40915"/>
          <a:stretch>
            <a:fillRect/>
          </a:stretch>
        </p:blipFill>
        <p:spPr>
          <a:xfrm>
            <a:off x="-1066801" y="1600200"/>
            <a:ext cx="6789202" cy="3733800"/>
          </a:xfrm>
        </p:spPr>
      </p:pic>
      <p:pic>
        <p:nvPicPr>
          <p:cNvPr id="5" name="Picture 4"/>
          <p:cNvPicPr>
            <a:picLocks noChangeAspect="1"/>
          </p:cNvPicPr>
          <p:nvPr/>
        </p:nvPicPr>
        <p:blipFill>
          <a:blip r:embed="rId3"/>
          <a:stretch>
            <a:fillRect/>
          </a:stretch>
        </p:blipFill>
        <p:spPr>
          <a:xfrm>
            <a:off x="4648200" y="1600200"/>
            <a:ext cx="3733800" cy="3733800"/>
          </a:xfrm>
          <a:prstGeom prst="rect">
            <a:avLst/>
          </a:prstGeom>
        </p:spPr>
      </p:pic>
    </p:spTree>
    <p:extLst>
      <p:ext uri="{BB962C8B-B14F-4D97-AF65-F5344CB8AC3E}">
        <p14:creationId xmlns:p14="http://schemas.microsoft.com/office/powerpoint/2010/main" val="2334711011"/>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Utilitarian function</a:t>
            </a:r>
            <a:endParaRPr lang="en-US" dirty="0"/>
          </a:p>
        </p:txBody>
      </p:sp>
      <p:sp>
        <p:nvSpPr>
          <p:cNvPr id="3" name="Content Placeholder 2"/>
          <p:cNvSpPr>
            <a:spLocks noGrp="1"/>
          </p:cNvSpPr>
          <p:nvPr>
            <p:ph idx="1"/>
          </p:nvPr>
        </p:nvSpPr>
        <p:spPr/>
        <p:txBody>
          <a:bodyPr/>
          <a:lstStyle/>
          <a:p>
            <a:endParaRPr lang="en-US" dirty="0" smtClean="0"/>
          </a:p>
          <a:p>
            <a:r>
              <a:rPr lang="en-US" dirty="0" smtClean="0"/>
              <a:t>Which </a:t>
            </a:r>
            <a:r>
              <a:rPr lang="en-US" dirty="0"/>
              <a:t>of these openers do you think is 'well designed'?</a:t>
            </a:r>
          </a:p>
          <a:p>
            <a:endParaRPr lang="en-US" dirty="0" smtClean="0"/>
          </a:p>
          <a:p>
            <a:r>
              <a:rPr lang="en-US" dirty="0" smtClean="0"/>
              <a:t>Is </a:t>
            </a:r>
            <a:r>
              <a:rPr lang="en-US" dirty="0"/>
              <a:t>'well made' the same as 'well designed'?</a:t>
            </a:r>
          </a:p>
        </p:txBody>
      </p:sp>
    </p:spTree>
    <p:extLst>
      <p:ext uri="{BB962C8B-B14F-4D97-AF65-F5344CB8AC3E}">
        <p14:creationId xmlns:p14="http://schemas.microsoft.com/office/powerpoint/2010/main" val="1028970442"/>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Each of these may be used to open a bottle!</a:t>
            </a:r>
            <a:endParaRPr lang="en-US" dirty="0"/>
          </a:p>
        </p:txBody>
      </p:sp>
      <p:pic>
        <p:nvPicPr>
          <p:cNvPr id="7" name="Picture 6"/>
          <p:cNvPicPr>
            <a:picLocks noChangeAspect="1"/>
          </p:cNvPicPr>
          <p:nvPr/>
        </p:nvPicPr>
        <p:blipFill>
          <a:blip r:embed="rId2"/>
          <a:stretch>
            <a:fillRect/>
          </a:stretch>
        </p:blipFill>
        <p:spPr>
          <a:xfrm>
            <a:off x="4876800" y="1828800"/>
            <a:ext cx="3403473" cy="2285999"/>
          </a:xfrm>
          <a:prstGeom prst="rect">
            <a:avLst/>
          </a:prstGeom>
        </p:spPr>
      </p:pic>
      <p:pic>
        <p:nvPicPr>
          <p:cNvPr id="9" name="Content Placeholder 8"/>
          <p:cNvPicPr>
            <a:picLocks noGrp="1" noChangeAspect="1"/>
          </p:cNvPicPr>
          <p:nvPr>
            <p:ph idx="1"/>
          </p:nvPr>
        </p:nvPicPr>
        <p:blipFill>
          <a:blip r:embed="rId3"/>
          <a:srcRect t="13486" b="13486"/>
          <a:stretch>
            <a:fillRect/>
          </a:stretch>
        </p:blipFill>
        <p:spPr>
          <a:xfrm>
            <a:off x="533400" y="1905000"/>
            <a:ext cx="3962400" cy="2179167"/>
          </a:xfrm>
        </p:spPr>
      </p:pic>
    </p:spTree>
    <p:extLst>
      <p:ext uri="{BB962C8B-B14F-4D97-AF65-F5344CB8AC3E}">
        <p14:creationId xmlns:p14="http://schemas.microsoft.com/office/powerpoint/2010/main" val="2470565170"/>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Big Jake’s ‘shiv’ &amp; bottle opener:</a:t>
            </a:r>
            <a:br>
              <a:rPr lang="en-US" dirty="0" smtClean="0"/>
            </a:br>
            <a:r>
              <a:rPr lang="en-US" dirty="0" smtClean="0"/>
              <a:t>found in cell block D.  </a:t>
            </a:r>
            <a:endParaRPr lang="en-US" dirty="0"/>
          </a:p>
        </p:txBody>
      </p:sp>
      <p:pic>
        <p:nvPicPr>
          <p:cNvPr id="4" name="Content Placeholder 3"/>
          <p:cNvPicPr>
            <a:picLocks noGrp="1" noChangeAspect="1"/>
          </p:cNvPicPr>
          <p:nvPr>
            <p:ph idx="1"/>
          </p:nvPr>
        </p:nvPicPr>
        <p:blipFill>
          <a:blip r:embed="rId2"/>
          <a:srcRect l="-11065" r="-11065"/>
          <a:stretch>
            <a:fillRect/>
          </a:stretch>
        </p:blipFill>
        <p:spPr>
          <a:prstGeom prst="rect">
            <a:avLst/>
          </a:prstGeom>
        </p:spPr>
      </p:pic>
    </p:spTree>
    <p:extLst>
      <p:ext uri="{BB962C8B-B14F-4D97-AF65-F5344CB8AC3E}">
        <p14:creationId xmlns:p14="http://schemas.microsoft.com/office/powerpoint/2010/main" val="2057719294"/>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1800" dirty="0"/>
              <a:t>Stainless Steel with matte </a:t>
            </a:r>
            <a:r>
              <a:rPr lang="en-US" sz="1800" dirty="0" smtClean="0"/>
              <a:t>finish. The </a:t>
            </a:r>
            <a:r>
              <a:rPr lang="en-US" sz="1800" dirty="0" err="1"/>
              <a:t>Blomus</a:t>
            </a:r>
            <a:r>
              <a:rPr lang="en-US" sz="1800" dirty="0"/>
              <a:t> </a:t>
            </a:r>
            <a:r>
              <a:rPr lang="en-US" sz="1800" dirty="0" err="1"/>
              <a:t>Strato</a:t>
            </a:r>
            <a:r>
              <a:rPr lang="en-US" sz="1800" dirty="0"/>
              <a:t> bottle opener, </a:t>
            </a:r>
            <a:r>
              <a:rPr lang="en-US" sz="1800" dirty="0" smtClean="0"/>
              <a:t> </a:t>
            </a:r>
            <a:r>
              <a:rPr lang="en-US" sz="1800" dirty="0"/>
              <a:t>contemporary, stainless steel </a:t>
            </a:r>
            <a:r>
              <a:rPr lang="en-US" sz="1800" dirty="0" smtClean="0"/>
              <a:t>design.  </a:t>
            </a:r>
            <a:r>
              <a:rPr lang="en-US" sz="1800" dirty="0"/>
              <a:t>A</a:t>
            </a:r>
            <a:r>
              <a:rPr lang="en-US" sz="1800" dirty="0" smtClean="0"/>
              <a:t>bout </a:t>
            </a:r>
            <a:r>
              <a:rPr lang="en-US" sz="1800" dirty="0"/>
              <a:t>$10.</a:t>
            </a:r>
          </a:p>
        </p:txBody>
      </p:sp>
      <p:pic>
        <p:nvPicPr>
          <p:cNvPr id="4" name="Content Placeholder 3"/>
          <p:cNvPicPr>
            <a:picLocks noGrp="1" noChangeAspect="1"/>
          </p:cNvPicPr>
          <p:nvPr>
            <p:ph idx="1"/>
          </p:nvPr>
        </p:nvPicPr>
        <p:blipFill>
          <a:blip r:embed="rId2"/>
          <a:srcRect t="10032" b="10032"/>
          <a:stretch>
            <a:fillRect/>
          </a:stretch>
        </p:blipFill>
        <p:spPr/>
      </p:pic>
    </p:spTree>
    <p:extLst>
      <p:ext uri="{BB962C8B-B14F-4D97-AF65-F5344CB8AC3E}">
        <p14:creationId xmlns:p14="http://schemas.microsoft.com/office/powerpoint/2010/main" val="3156148105"/>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000" dirty="0"/>
              <a:t>Hans Wegner Peacock Chair Designed in 1947 and Produced by Johannes Hansen.</a:t>
            </a:r>
          </a:p>
        </p:txBody>
      </p:sp>
      <p:pic>
        <p:nvPicPr>
          <p:cNvPr id="4" name="Content Placeholder 3"/>
          <p:cNvPicPr>
            <a:picLocks noGrp="1" noChangeAspect="1"/>
          </p:cNvPicPr>
          <p:nvPr>
            <p:ph idx="1"/>
          </p:nvPr>
        </p:nvPicPr>
        <p:blipFill>
          <a:blip r:embed="rId2"/>
          <a:srcRect l="-40915" r="-40915"/>
          <a:stretch>
            <a:fillRect/>
          </a:stretch>
        </p:blipFill>
        <p:spPr/>
      </p:pic>
    </p:spTree>
    <p:extLst>
      <p:ext uri="{BB962C8B-B14F-4D97-AF65-F5344CB8AC3E}">
        <p14:creationId xmlns:p14="http://schemas.microsoft.com/office/powerpoint/2010/main" val="203481353"/>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 an architect this Hans Wegner chair is</a:t>
            </a:r>
            <a:r>
              <a:rPr lang="en-US" dirty="0" smtClean="0"/>
              <a:t>:</a:t>
            </a:r>
            <a:endParaRPr lang="en-US" dirty="0"/>
          </a:p>
        </p:txBody>
      </p:sp>
      <p:sp>
        <p:nvSpPr>
          <p:cNvPr id="3" name="Content Placeholder 2"/>
          <p:cNvSpPr>
            <a:spLocks noGrp="1"/>
          </p:cNvSpPr>
          <p:nvPr>
            <p:ph idx="1"/>
          </p:nvPr>
        </p:nvSpPr>
        <p:spPr/>
        <p:txBody>
          <a:bodyPr/>
          <a:lstStyle/>
          <a:p>
            <a:r>
              <a:rPr lang="en-US" dirty="0" smtClean="0"/>
              <a:t>visual form</a:t>
            </a:r>
          </a:p>
          <a:p>
            <a:r>
              <a:rPr lang="en-US" dirty="0" smtClean="0"/>
              <a:t>materials </a:t>
            </a:r>
            <a:r>
              <a:rPr lang="en-US" dirty="0" smtClean="0"/>
              <a:t>used and expressed</a:t>
            </a:r>
            <a:endParaRPr lang="en-US" dirty="0" smtClean="0"/>
          </a:p>
          <a:p>
            <a:r>
              <a:rPr lang="en-US" dirty="0" smtClean="0"/>
              <a:t>joinery and wood working </a:t>
            </a:r>
            <a:r>
              <a:rPr lang="en-US" dirty="0" smtClean="0"/>
              <a:t>techniques</a:t>
            </a:r>
          </a:p>
          <a:p>
            <a:r>
              <a:rPr lang="en-US" dirty="0" smtClean="0"/>
              <a:t>culturally significant (Danish modern design, 1960’s) </a:t>
            </a:r>
          </a:p>
          <a:p>
            <a:endParaRPr lang="en-US" dirty="0"/>
          </a:p>
        </p:txBody>
      </p:sp>
    </p:spTree>
    <p:extLst>
      <p:ext uri="{BB962C8B-B14F-4D97-AF65-F5344CB8AC3E}">
        <p14:creationId xmlns:p14="http://schemas.microsoft.com/office/powerpoint/2010/main" val="324695122"/>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 a structural engineer this Hans Wegner chair is:</a:t>
            </a:r>
            <a:endParaRPr lang="en-US" dirty="0"/>
          </a:p>
        </p:txBody>
      </p:sp>
      <p:sp>
        <p:nvSpPr>
          <p:cNvPr id="3" name="Content Placeholder 2"/>
          <p:cNvSpPr>
            <a:spLocks noGrp="1"/>
          </p:cNvSpPr>
          <p:nvPr>
            <p:ph idx="1"/>
          </p:nvPr>
        </p:nvSpPr>
        <p:spPr/>
        <p:txBody>
          <a:bodyPr/>
          <a:lstStyle/>
          <a:p>
            <a:r>
              <a:rPr lang="en-US" dirty="0" smtClean="0"/>
              <a:t>material: strength, density, weight, elasticity</a:t>
            </a:r>
          </a:p>
          <a:p>
            <a:r>
              <a:rPr lang="en-US" dirty="0" smtClean="0"/>
              <a:t>response to compression, tension, rotational </a:t>
            </a:r>
            <a:r>
              <a:rPr lang="en-US" dirty="0" smtClean="0"/>
              <a:t>forces</a:t>
            </a:r>
          </a:p>
          <a:p>
            <a:r>
              <a:rPr lang="en-US" dirty="0" smtClean="0"/>
              <a:t>weight distribution to the four point loaded feet</a:t>
            </a:r>
            <a:endParaRPr lang="en-US" dirty="0" smtClean="0"/>
          </a:p>
          <a:p>
            <a:r>
              <a:rPr lang="en-US" dirty="0" smtClean="0"/>
              <a:t>moisture absorption</a:t>
            </a:r>
          </a:p>
          <a:p>
            <a:endParaRPr lang="en-US" dirty="0" smtClean="0"/>
          </a:p>
          <a:p>
            <a:endParaRPr lang="en-US" dirty="0" smtClean="0"/>
          </a:p>
          <a:p>
            <a:endParaRPr lang="en-US" dirty="0" smtClean="0"/>
          </a:p>
          <a:p>
            <a:endParaRPr lang="en-US" dirty="0"/>
          </a:p>
        </p:txBody>
      </p:sp>
    </p:spTree>
    <p:extLst>
      <p:ext uri="{BB962C8B-B14F-4D97-AF65-F5344CB8AC3E}">
        <p14:creationId xmlns:p14="http://schemas.microsoft.com/office/powerpoint/2010/main" val="39391753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9" name="Picture 5" descr="sunbeama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0"/>
            <a:ext cx="481647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4749997"/>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 an accountant this Hans Wegner chair is:</a:t>
            </a:r>
            <a:endParaRPr lang="en-US" dirty="0"/>
          </a:p>
        </p:txBody>
      </p:sp>
      <p:sp>
        <p:nvSpPr>
          <p:cNvPr id="3" name="Content Placeholder 2"/>
          <p:cNvSpPr>
            <a:spLocks noGrp="1"/>
          </p:cNvSpPr>
          <p:nvPr>
            <p:ph idx="1"/>
          </p:nvPr>
        </p:nvSpPr>
        <p:spPr/>
        <p:txBody>
          <a:bodyPr/>
          <a:lstStyle/>
          <a:p>
            <a:r>
              <a:rPr lang="en-US" dirty="0" smtClean="0"/>
              <a:t>cost per unit produced</a:t>
            </a:r>
          </a:p>
          <a:p>
            <a:r>
              <a:rPr lang="en-US" dirty="0" smtClean="0"/>
              <a:t>raw material costs</a:t>
            </a:r>
          </a:p>
          <a:p>
            <a:r>
              <a:rPr lang="en-US" dirty="0" smtClean="0"/>
              <a:t>raw material availability</a:t>
            </a:r>
          </a:p>
          <a:p>
            <a:r>
              <a:rPr lang="en-US" dirty="0" smtClean="0"/>
              <a:t>delivery </a:t>
            </a:r>
            <a:r>
              <a:rPr lang="en-US" dirty="0" smtClean="0"/>
              <a:t>costs</a:t>
            </a:r>
          </a:p>
          <a:p>
            <a:r>
              <a:rPr lang="en-US" dirty="0" smtClean="0"/>
              <a:t>manufacturing time</a:t>
            </a:r>
            <a:endParaRPr lang="en-US" dirty="0" smtClean="0"/>
          </a:p>
          <a:p>
            <a:r>
              <a:rPr lang="en-US" dirty="0" smtClean="0"/>
              <a:t>time between manufacture and shipping to customer</a:t>
            </a:r>
          </a:p>
          <a:p>
            <a:endParaRPr lang="en-US" dirty="0" smtClean="0"/>
          </a:p>
          <a:p>
            <a:endParaRPr lang="en-US" dirty="0" smtClean="0"/>
          </a:p>
          <a:p>
            <a:endParaRPr lang="en-US" dirty="0"/>
          </a:p>
        </p:txBody>
      </p:sp>
    </p:spTree>
    <p:extLst>
      <p:ext uri="{BB962C8B-B14F-4D97-AF65-F5344CB8AC3E}">
        <p14:creationId xmlns:p14="http://schemas.microsoft.com/office/powerpoint/2010/main" val="836589164"/>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 think about this Hans Wegner chair in an </a:t>
            </a:r>
            <a:br>
              <a:rPr lang="en-US" dirty="0" smtClean="0"/>
            </a:br>
            <a:r>
              <a:rPr lang="en-US" dirty="0" smtClean="0"/>
              <a:t>‘aesthetic’ way is to:</a:t>
            </a:r>
            <a:endParaRPr lang="en-US" dirty="0"/>
          </a:p>
        </p:txBody>
      </p:sp>
      <p:sp>
        <p:nvSpPr>
          <p:cNvPr id="3" name="Content Placeholder 2"/>
          <p:cNvSpPr>
            <a:spLocks noGrp="1"/>
          </p:cNvSpPr>
          <p:nvPr>
            <p:ph idx="1"/>
          </p:nvPr>
        </p:nvSpPr>
        <p:spPr/>
        <p:txBody>
          <a:bodyPr/>
          <a:lstStyle/>
          <a:p>
            <a:r>
              <a:rPr lang="en-US" dirty="0" smtClean="0"/>
              <a:t>think about what makes the chair ‘good’ in terms of design: </a:t>
            </a:r>
          </a:p>
          <a:p>
            <a:r>
              <a:rPr lang="en-US" dirty="0" smtClean="0"/>
              <a:t>‘good’ lies at the heart of all aesthetic considerations.</a:t>
            </a:r>
          </a:p>
          <a:p>
            <a:r>
              <a:rPr lang="en-US" dirty="0" smtClean="0"/>
              <a:t>‘good’ touches upon:</a:t>
            </a:r>
            <a:endParaRPr lang="en-US" dirty="0"/>
          </a:p>
          <a:p>
            <a:r>
              <a:rPr lang="en-US" dirty="0" smtClean="0"/>
              <a:t>visual form, color, texture, scale</a:t>
            </a:r>
          </a:p>
          <a:p>
            <a:r>
              <a:rPr lang="en-US" dirty="0" smtClean="0"/>
              <a:t>material use</a:t>
            </a:r>
          </a:p>
          <a:p>
            <a:r>
              <a:rPr lang="en-US" dirty="0" smtClean="0"/>
              <a:t>functionality</a:t>
            </a:r>
          </a:p>
          <a:p>
            <a:r>
              <a:rPr lang="en-US" dirty="0" smtClean="0"/>
              <a:t>durability</a:t>
            </a:r>
          </a:p>
          <a:p>
            <a:r>
              <a:rPr lang="en-US" dirty="0" smtClean="0"/>
              <a:t>value</a:t>
            </a:r>
          </a:p>
          <a:p>
            <a:r>
              <a:rPr lang="en-US" dirty="0" smtClean="0"/>
              <a:t>cultural significance</a:t>
            </a:r>
          </a:p>
          <a:p>
            <a:endParaRPr lang="en-US" dirty="0"/>
          </a:p>
        </p:txBody>
      </p:sp>
    </p:spTree>
    <p:extLst>
      <p:ext uri="{BB962C8B-B14F-4D97-AF65-F5344CB8AC3E}">
        <p14:creationId xmlns:p14="http://schemas.microsoft.com/office/powerpoint/2010/main" val="189695529"/>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 Aesthetic consideration of the Hans Wegner chair can include:</a:t>
            </a:r>
            <a:endParaRPr lang="en-US" dirty="0"/>
          </a:p>
        </p:txBody>
      </p:sp>
      <p:sp>
        <p:nvSpPr>
          <p:cNvPr id="3" name="Content Placeholder 2"/>
          <p:cNvSpPr>
            <a:spLocks noGrp="1"/>
          </p:cNvSpPr>
          <p:nvPr>
            <p:ph idx="1"/>
          </p:nvPr>
        </p:nvSpPr>
        <p:spPr/>
        <p:txBody>
          <a:bodyPr/>
          <a:lstStyle/>
          <a:p>
            <a:r>
              <a:rPr lang="en-US" dirty="0" smtClean="0"/>
              <a:t>some thought about cost</a:t>
            </a:r>
          </a:p>
          <a:p>
            <a:r>
              <a:rPr lang="en-US" dirty="0" smtClean="0"/>
              <a:t>some thought about material strength</a:t>
            </a:r>
          </a:p>
          <a:p>
            <a:r>
              <a:rPr lang="en-US" dirty="0" smtClean="0"/>
              <a:t>some thought about manufacturing time</a:t>
            </a:r>
          </a:p>
          <a:p>
            <a:r>
              <a:rPr lang="en-US" dirty="0" smtClean="0"/>
              <a:t>some thought about weight </a:t>
            </a:r>
            <a:r>
              <a:rPr lang="en-US" dirty="0" err="1" smtClean="0"/>
              <a:t>disribution</a:t>
            </a:r>
            <a:endParaRPr lang="en-US" dirty="0" smtClean="0"/>
          </a:p>
          <a:p>
            <a:endParaRPr lang="en-US" dirty="0"/>
          </a:p>
          <a:p>
            <a:r>
              <a:rPr lang="en-US" dirty="0" smtClean="0"/>
              <a:t>BUT, the primary aesthetic considerations are about:</a:t>
            </a:r>
          </a:p>
          <a:p>
            <a:r>
              <a:rPr lang="en-US" dirty="0" smtClean="0"/>
              <a:t>visual form: why that shape, why that number of pieces</a:t>
            </a:r>
          </a:p>
          <a:p>
            <a:r>
              <a:rPr lang="en-US" dirty="0" smtClean="0"/>
              <a:t>material: as color, texture, pattern, emotional content: wood as a ‘warm’, human material as opposed to metals as ‘cold’ industrial materials. </a:t>
            </a:r>
          </a:p>
          <a:p>
            <a:endParaRPr lang="en-US" dirty="0" smtClean="0"/>
          </a:p>
        </p:txBody>
      </p:sp>
    </p:spTree>
    <p:extLst>
      <p:ext uri="{BB962C8B-B14F-4D97-AF65-F5344CB8AC3E}">
        <p14:creationId xmlns:p14="http://schemas.microsoft.com/office/powerpoint/2010/main" val="3989494756"/>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en-US" dirty="0"/>
          </a:p>
        </p:txBody>
      </p:sp>
      <p:sp>
        <p:nvSpPr>
          <p:cNvPr id="3" name="Content Placeholder 2"/>
          <p:cNvSpPr>
            <a:spLocks noGrp="1"/>
          </p:cNvSpPr>
          <p:nvPr>
            <p:ph idx="1"/>
          </p:nvPr>
        </p:nvSpPr>
        <p:spPr/>
        <p:txBody>
          <a:bodyPr>
            <a:normAutofit/>
          </a:bodyPr>
          <a:lstStyle/>
          <a:p>
            <a:r>
              <a:rPr lang="en-US" dirty="0"/>
              <a:t>Aesthetics can touch upon many diverse aspects of a work of design but some are more central, significant, than </a:t>
            </a:r>
            <a:r>
              <a:rPr lang="en-US" dirty="0" smtClean="0"/>
              <a:t>others.   </a:t>
            </a:r>
          </a:p>
          <a:p>
            <a:endParaRPr lang="en-US" dirty="0"/>
          </a:p>
          <a:p>
            <a:r>
              <a:rPr lang="en-US" dirty="0" smtClean="0"/>
              <a:t>Broadly speaking it may be helpful to contrast aesthetic issues with ‘pragmatic’ (practical) issues. </a:t>
            </a:r>
          </a:p>
          <a:p>
            <a:endParaRPr lang="en-US" dirty="0"/>
          </a:p>
          <a:p>
            <a:r>
              <a:rPr lang="en-US" dirty="0" smtClean="0"/>
              <a:t>“Aesthetic </a:t>
            </a:r>
            <a:r>
              <a:rPr lang="en-US" dirty="0"/>
              <a:t>experience involves a drama in which action, feeling, and meaning are one</a:t>
            </a:r>
            <a:r>
              <a:rPr lang="en-US" dirty="0" smtClean="0"/>
              <a:t>.”</a:t>
            </a:r>
          </a:p>
          <a:p>
            <a:pPr marL="0" indent="0">
              <a:buNone/>
            </a:pPr>
            <a:r>
              <a:rPr lang="en-US" sz="1100" dirty="0" smtClean="0"/>
              <a:t>	Stanford </a:t>
            </a:r>
            <a:r>
              <a:rPr lang="en-US" sz="1100" dirty="0"/>
              <a:t>Encyclopedia of Philosophy</a:t>
            </a:r>
            <a:endParaRPr lang="en-US" sz="1100" dirty="0" smtClean="0"/>
          </a:p>
          <a:p>
            <a:pPr marL="0" indent="0">
              <a:buNone/>
            </a:pPr>
            <a:r>
              <a:rPr lang="en-US" sz="1100" dirty="0" smtClean="0"/>
              <a:t> </a:t>
            </a:r>
          </a:p>
          <a:p>
            <a:endParaRPr lang="en-US" dirty="0"/>
          </a:p>
        </p:txBody>
      </p:sp>
    </p:spTree>
    <p:extLst>
      <p:ext uri="{BB962C8B-B14F-4D97-AF65-F5344CB8AC3E}">
        <p14:creationId xmlns:p14="http://schemas.microsoft.com/office/powerpoint/2010/main" val="32777024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algn="ctr"/>
            <a:r>
              <a:rPr lang="en-US" sz="2800" dirty="0" smtClean="0"/>
              <a:t>Sears Catalog Homes</a:t>
            </a:r>
            <a:br>
              <a:rPr lang="en-US" sz="2800" dirty="0" smtClean="0"/>
            </a:br>
            <a:r>
              <a:rPr lang="en-US" sz="2800" dirty="0" smtClean="0"/>
              <a:t>1908 – 1940</a:t>
            </a:r>
            <a:endParaRPr lang="en-US" sz="2800" dirty="0"/>
          </a:p>
        </p:txBody>
      </p:sp>
      <p:sp>
        <p:nvSpPr>
          <p:cNvPr id="22531" name="Rectangle 3"/>
          <p:cNvSpPr>
            <a:spLocks noGrp="1" noChangeArrowheads="1"/>
          </p:cNvSpPr>
          <p:nvPr>
            <p:ph idx="1"/>
          </p:nvPr>
        </p:nvSpPr>
        <p:spPr/>
        <p:txBody>
          <a:bodyPr/>
          <a:lstStyle/>
          <a:p>
            <a:r>
              <a:rPr lang="en-US" b="1" dirty="0"/>
              <a:t>Sears Catalogue Homes</a:t>
            </a:r>
            <a:r>
              <a:rPr lang="en-US" dirty="0"/>
              <a:t> - Between 1908 and 1940, Sears customers ordered over 75,000 houses from Sears Roebuck and Company mail-order catalogs</a:t>
            </a:r>
            <a:r>
              <a:rPr lang="en-US" dirty="0" smtClean="0"/>
              <a:t>.</a:t>
            </a:r>
          </a:p>
          <a:p>
            <a:endParaRPr lang="en-US" dirty="0"/>
          </a:p>
          <a:p>
            <a:r>
              <a:rPr lang="en-US" dirty="0" smtClean="0"/>
              <a:t> </a:t>
            </a:r>
            <a:r>
              <a:rPr lang="en-US" dirty="0"/>
              <a:t>Prices for these build-it-yourself kit houses ranged from $600 to $6000. </a:t>
            </a:r>
          </a:p>
        </p:txBody>
      </p:sp>
    </p:spTree>
    <p:extLst>
      <p:ext uri="{BB962C8B-B14F-4D97-AF65-F5344CB8AC3E}">
        <p14:creationId xmlns:p14="http://schemas.microsoft.com/office/powerpoint/2010/main" val="42471350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endParaRPr lang="en-US"/>
          </a:p>
        </p:txBody>
      </p:sp>
      <p:sp>
        <p:nvSpPr>
          <p:cNvPr id="23555" name="Rectangle 3"/>
          <p:cNvSpPr>
            <a:spLocks noGrp="1" noChangeArrowheads="1"/>
          </p:cNvSpPr>
          <p:nvPr>
            <p:ph idx="1"/>
          </p:nvPr>
        </p:nvSpPr>
        <p:spPr/>
        <p:txBody>
          <a:bodyPr/>
          <a:lstStyle/>
          <a:p>
            <a:r>
              <a:rPr lang="en-US" dirty="0"/>
              <a:t>The customer selected a house design from the Sears Modern Homes catalog. </a:t>
            </a:r>
            <a:endParaRPr lang="en-US" dirty="0" smtClean="0"/>
          </a:p>
          <a:p>
            <a:r>
              <a:rPr lang="en-US" dirty="0" smtClean="0"/>
              <a:t>They </a:t>
            </a:r>
            <a:r>
              <a:rPr lang="en-US" dirty="0"/>
              <a:t>received a bill of materials list and full blueprints. </a:t>
            </a:r>
            <a:endParaRPr lang="en-US" dirty="0" smtClean="0"/>
          </a:p>
          <a:p>
            <a:r>
              <a:rPr lang="en-US" dirty="0" smtClean="0"/>
              <a:t>A </a:t>
            </a:r>
            <a:r>
              <a:rPr lang="en-US" dirty="0"/>
              <a:t>few weeks after the order was placed, two boxcars containing approximately 30,000 pieces of house would arrive at the nearest train depot. </a:t>
            </a:r>
          </a:p>
        </p:txBody>
      </p:sp>
    </p:spTree>
    <p:extLst>
      <p:ext uri="{BB962C8B-B14F-4D97-AF65-F5344CB8AC3E}">
        <p14:creationId xmlns:p14="http://schemas.microsoft.com/office/powerpoint/2010/main" val="3124908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endParaRPr lang="en-US"/>
          </a:p>
        </p:txBody>
      </p:sp>
      <p:sp>
        <p:nvSpPr>
          <p:cNvPr id="24579" name="Rectangle 3"/>
          <p:cNvSpPr>
            <a:spLocks noGrp="1" noChangeArrowheads="1"/>
          </p:cNvSpPr>
          <p:nvPr>
            <p:ph idx="1"/>
          </p:nvPr>
        </p:nvSpPr>
        <p:spPr/>
        <p:txBody>
          <a:bodyPr/>
          <a:lstStyle/>
          <a:p>
            <a:r>
              <a:rPr lang="en-US" dirty="0"/>
              <a:t>A 75-page instruction book told homeowners how to assemble those pieces. </a:t>
            </a:r>
            <a:endParaRPr lang="en-US" dirty="0" smtClean="0"/>
          </a:p>
          <a:p>
            <a:r>
              <a:rPr lang="en-US" dirty="0" smtClean="0"/>
              <a:t>The </a:t>
            </a:r>
            <a:r>
              <a:rPr lang="en-US" dirty="0"/>
              <a:t>best way to identify a Sears home is to obtain a copy of the original Houses By Mail catalogue. </a:t>
            </a:r>
          </a:p>
        </p:txBody>
      </p:sp>
    </p:spTree>
    <p:extLst>
      <p:ext uri="{BB962C8B-B14F-4D97-AF65-F5344CB8AC3E}">
        <p14:creationId xmlns:p14="http://schemas.microsoft.com/office/powerpoint/2010/main" val="9931911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unbeamhouse.jpg"/>
          <p:cNvPicPr>
            <a:picLocks noGrp="1" noChangeAspect="1"/>
          </p:cNvPicPr>
          <p:nvPr>
            <p:ph idx="1"/>
          </p:nvPr>
        </p:nvPicPr>
        <p:blipFill>
          <a:blip r:embed="rId2">
            <a:extLst>
              <a:ext uri="{28A0092B-C50C-407E-A947-70E740481C1C}">
                <a14:useLocalDpi xmlns:a14="http://schemas.microsoft.com/office/drawing/2010/main" val="0"/>
              </a:ext>
            </a:extLst>
          </a:blip>
          <a:srcRect t="12142" b="12142"/>
          <a:stretch>
            <a:fillRect/>
          </a:stretch>
        </p:blipFill>
        <p:spPr>
          <a:xfrm>
            <a:off x="914400" y="2057400"/>
            <a:ext cx="7391400" cy="3942365"/>
          </a:xfrm>
        </p:spPr>
      </p:pic>
    </p:spTree>
    <p:extLst>
      <p:ext uri="{BB962C8B-B14F-4D97-AF65-F5344CB8AC3E}">
        <p14:creationId xmlns:p14="http://schemas.microsoft.com/office/powerpoint/2010/main" val="37783684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normAutofit fontScale="90000"/>
          </a:bodyPr>
          <a:lstStyle/>
          <a:p>
            <a:pPr algn="ctr"/>
            <a:r>
              <a:rPr lang="en-US" sz="2800" dirty="0" smtClean="0"/>
              <a:t>Catalog Houses</a:t>
            </a:r>
            <a:br>
              <a:rPr lang="en-US" sz="2800" dirty="0" smtClean="0"/>
            </a:br>
            <a:r>
              <a:rPr lang="en-US" sz="2200" dirty="0" smtClean="0"/>
              <a:t>America’s First Pre-Fabricated Housing</a:t>
            </a:r>
            <a:br>
              <a:rPr lang="en-US" sz="2200" dirty="0" smtClean="0"/>
            </a:br>
            <a:r>
              <a:rPr lang="en-US" sz="2200" dirty="0" smtClean="0"/>
              <a:t>1910 - 1940</a:t>
            </a:r>
            <a:br>
              <a:rPr lang="en-US" sz="2200" dirty="0" smtClean="0"/>
            </a:br>
            <a:endParaRPr lang="en-US" sz="2200" dirty="0"/>
          </a:p>
        </p:txBody>
      </p:sp>
      <p:sp>
        <p:nvSpPr>
          <p:cNvPr id="35843" name="Rectangle 3"/>
          <p:cNvSpPr>
            <a:spLocks noGrp="1" noChangeArrowheads="1"/>
          </p:cNvSpPr>
          <p:nvPr>
            <p:ph idx="1"/>
          </p:nvPr>
        </p:nvSpPr>
        <p:spPr/>
        <p:txBody>
          <a:bodyPr/>
          <a:lstStyle/>
          <a:p>
            <a:endParaRPr lang="en-US" dirty="0"/>
          </a:p>
        </p:txBody>
      </p:sp>
      <p:pic>
        <p:nvPicPr>
          <p:cNvPr id="35844" name="Picture 4" descr="01-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2133600"/>
            <a:ext cx="2868613" cy="3962400"/>
          </a:xfrm>
          <a:prstGeom prst="rect">
            <a:avLst/>
          </a:prstGeom>
          <a:noFill/>
          <a:extLst>
            <a:ext uri="{909E8E84-426E-40dd-AFC4-6F175D3DCCD1}">
              <a14:hiddenFill xmlns:a14="http://schemas.microsoft.com/office/drawing/2010/main">
                <a:solidFill>
                  <a:srgbClr val="FFFFFF"/>
                </a:solidFill>
              </a14:hiddenFill>
            </a:ext>
          </a:extLst>
        </p:spPr>
      </p:pic>
      <p:pic>
        <p:nvPicPr>
          <p:cNvPr id="35845" name="Picture 5" descr="1908_01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2133600"/>
            <a:ext cx="2717800" cy="3886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89353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fullertonhouse.jpg"/>
          <p:cNvPicPr>
            <a:picLocks noGrp="1" noChangeAspect="1"/>
          </p:cNvPicPr>
          <p:nvPr>
            <p:ph idx="1"/>
          </p:nvPr>
        </p:nvPicPr>
        <p:blipFill>
          <a:blip r:embed="rId2">
            <a:extLst>
              <a:ext uri="{28A0092B-C50C-407E-A947-70E740481C1C}">
                <a14:useLocalDpi xmlns:a14="http://schemas.microsoft.com/office/drawing/2010/main" val="0"/>
              </a:ext>
            </a:extLst>
          </a:blip>
          <a:srcRect t="12350" b="12350"/>
          <a:stretch>
            <a:fillRect/>
          </a:stretch>
        </p:blipFill>
        <p:spPr>
          <a:xfrm>
            <a:off x="1066800" y="1981200"/>
            <a:ext cx="7086600" cy="3779793"/>
          </a:xfrm>
        </p:spPr>
      </p:pic>
    </p:spTree>
    <p:extLst>
      <p:ext uri="{BB962C8B-B14F-4D97-AF65-F5344CB8AC3E}">
        <p14:creationId xmlns:p14="http://schemas.microsoft.com/office/powerpoint/2010/main" val="665964589"/>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1600" dirty="0" smtClean="0">
                <a:hlinkClick r:id="rId2"/>
              </a:rPr>
              <a:t/>
            </a:r>
            <a:br>
              <a:rPr lang="en-US" sz="1600" dirty="0" smtClean="0">
                <a:hlinkClick r:id="rId2"/>
              </a:rPr>
            </a:br>
            <a:r>
              <a:rPr lang="en-US" sz="1600" dirty="0">
                <a:hlinkClick r:id="rId2"/>
              </a:rPr>
              <a:t/>
            </a:r>
            <a:br>
              <a:rPr lang="en-US" sz="1600" dirty="0">
                <a:hlinkClick r:id="rId2"/>
              </a:rPr>
            </a:br>
            <a:r>
              <a:rPr lang="en-US" sz="2200" dirty="0">
                <a:hlinkClick r:id="rId3"/>
              </a:rPr>
              <a:t>How To Find Sears Modern Homes</a:t>
            </a:r>
            <a:r>
              <a:rPr lang="en-US" sz="2200" dirty="0" smtClean="0">
                <a:hlinkClick r:id="rId3"/>
              </a:rPr>
              <a:t/>
            </a:r>
            <a:br>
              <a:rPr lang="en-US" sz="2200" dirty="0" smtClean="0">
                <a:hlinkClick r:id="rId3"/>
              </a:rPr>
            </a:br>
            <a:r>
              <a:rPr lang="en-US" sz="2200" dirty="0">
                <a:hlinkClick r:id="rId3"/>
              </a:rPr>
              <a:t/>
            </a:r>
            <a:br>
              <a:rPr lang="en-US" sz="2200" dirty="0">
                <a:hlinkClick r:id="rId3"/>
              </a:rPr>
            </a:br>
            <a:r>
              <a:rPr lang="en-US" sz="1600" dirty="0" smtClean="0"/>
              <a:t>Old House Web: Ideas &amp; Advice for Old House Enthusiasts</a:t>
            </a:r>
            <a:br>
              <a:rPr lang="en-US" sz="1600" dirty="0" smtClean="0"/>
            </a:br>
            <a:endParaRPr lang="en-US" sz="1600" dirty="0"/>
          </a:p>
        </p:txBody>
      </p:sp>
      <p:pic>
        <p:nvPicPr>
          <p:cNvPr id="4" name="Content Placeholder 3" descr="doverhouse.jpg"/>
          <p:cNvPicPr>
            <a:picLocks noGrp="1" noChangeAspect="1"/>
          </p:cNvPicPr>
          <p:nvPr>
            <p:ph idx="1"/>
          </p:nvPr>
        </p:nvPicPr>
        <p:blipFill>
          <a:blip r:embed="rId4">
            <a:extLst>
              <a:ext uri="{28A0092B-C50C-407E-A947-70E740481C1C}">
                <a14:useLocalDpi xmlns:a14="http://schemas.microsoft.com/office/drawing/2010/main" val="0"/>
              </a:ext>
            </a:extLst>
          </a:blip>
          <a:srcRect t="10244" b="10244"/>
          <a:stretch>
            <a:fillRect/>
          </a:stretch>
        </p:blipFill>
        <p:spPr/>
      </p:pic>
    </p:spTree>
    <p:extLst>
      <p:ext uri="{BB962C8B-B14F-4D97-AF65-F5344CB8AC3E}">
        <p14:creationId xmlns:p14="http://schemas.microsoft.com/office/powerpoint/2010/main" val="1429406247"/>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2800" dirty="0" smtClean="0"/>
              <a:t>Catalog Home Interiors</a:t>
            </a:r>
            <a:br>
              <a:rPr lang="en-US" sz="2800" dirty="0" smtClean="0"/>
            </a:br>
            <a:r>
              <a:rPr lang="en-US" sz="2000" dirty="0" smtClean="0"/>
              <a:t>almost every item found in a house  was included in the catalogs</a:t>
            </a:r>
            <a:endParaRPr lang="en-US" sz="2000" dirty="0"/>
          </a:p>
        </p:txBody>
      </p:sp>
      <p:pic>
        <p:nvPicPr>
          <p:cNvPr id="4" name="Content Placeholder 3" descr="page12.jpg"/>
          <p:cNvPicPr>
            <a:picLocks noGrp="1" noChangeAspect="1"/>
          </p:cNvPicPr>
          <p:nvPr>
            <p:ph idx="1"/>
          </p:nvPr>
        </p:nvPicPr>
        <p:blipFill>
          <a:blip r:embed="rId2">
            <a:extLst>
              <a:ext uri="{28A0092B-C50C-407E-A947-70E740481C1C}">
                <a14:useLocalDpi xmlns:a14="http://schemas.microsoft.com/office/drawing/2010/main" val="0"/>
              </a:ext>
            </a:extLst>
          </a:blip>
          <a:srcRect t="10184" b="10184"/>
          <a:stretch>
            <a:fillRect/>
          </a:stretch>
        </p:blipFill>
        <p:spPr/>
      </p:pic>
    </p:spTree>
    <p:extLst>
      <p:ext uri="{BB962C8B-B14F-4D97-AF65-F5344CB8AC3E}">
        <p14:creationId xmlns:p14="http://schemas.microsoft.com/office/powerpoint/2010/main" val="1146279392"/>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descr="Bathrooms-5-1912-bungalow-3-catalog-1.jpg"/>
          <p:cNvPicPr>
            <a:picLocks noGrp="1" noChangeAspect="1"/>
          </p:cNvPicPr>
          <p:nvPr>
            <p:ph idx="1"/>
          </p:nvPr>
        </p:nvPicPr>
        <p:blipFill>
          <a:blip r:embed="rId2">
            <a:extLst>
              <a:ext uri="{28A0092B-C50C-407E-A947-70E740481C1C}">
                <a14:useLocalDpi xmlns:a14="http://schemas.microsoft.com/office/drawing/2010/main" val="0"/>
              </a:ext>
            </a:extLst>
          </a:blip>
          <a:srcRect t="9957" b="9957"/>
          <a:stretch>
            <a:fillRect/>
          </a:stretch>
        </p:blipFill>
        <p:spPr>
          <a:xfrm>
            <a:off x="1600200" y="2057400"/>
            <a:ext cx="6096000" cy="3251435"/>
          </a:xfrm>
        </p:spPr>
      </p:pic>
    </p:spTree>
    <p:extLst>
      <p:ext uri="{BB962C8B-B14F-4D97-AF65-F5344CB8AC3E}">
        <p14:creationId xmlns:p14="http://schemas.microsoft.com/office/powerpoint/2010/main" val="3732383654"/>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2800" dirty="0" smtClean="0"/>
              <a:t>1921 Sears Catalog kitchen </a:t>
            </a:r>
            <a:endParaRPr lang="en-US" sz="2800" dirty="0"/>
          </a:p>
        </p:txBody>
      </p:sp>
      <p:pic>
        <p:nvPicPr>
          <p:cNvPr id="4" name="Content Placeholder 3" descr="Alhambra_Kitchen-1.jpg"/>
          <p:cNvPicPr>
            <a:picLocks noGrp="1" noChangeAspect="1"/>
          </p:cNvPicPr>
          <p:nvPr>
            <p:ph idx="1"/>
          </p:nvPr>
        </p:nvPicPr>
        <p:blipFill>
          <a:blip r:embed="rId2">
            <a:extLst>
              <a:ext uri="{28A0092B-C50C-407E-A947-70E740481C1C}">
                <a14:useLocalDpi xmlns:a14="http://schemas.microsoft.com/office/drawing/2010/main" val="0"/>
              </a:ext>
            </a:extLst>
          </a:blip>
          <a:srcRect t="13336" b="13336"/>
          <a:stretch>
            <a:fillRect/>
          </a:stretch>
        </p:blipFill>
        <p:spPr/>
      </p:pic>
    </p:spTree>
    <p:extLst>
      <p:ext uri="{BB962C8B-B14F-4D97-AF65-F5344CB8AC3E}">
        <p14:creationId xmlns:p14="http://schemas.microsoft.com/office/powerpoint/2010/main" val="2774738946"/>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Sears Catalog Houses</a:t>
            </a:r>
            <a:endParaRPr lang="en-US" dirty="0"/>
          </a:p>
        </p:txBody>
      </p:sp>
      <p:sp>
        <p:nvSpPr>
          <p:cNvPr id="3" name="Content Placeholder 2"/>
          <p:cNvSpPr>
            <a:spLocks noGrp="1"/>
          </p:cNvSpPr>
          <p:nvPr>
            <p:ph idx="1"/>
          </p:nvPr>
        </p:nvSpPr>
        <p:spPr/>
        <p:txBody>
          <a:bodyPr>
            <a:normAutofit/>
          </a:bodyPr>
          <a:lstStyle/>
          <a:p>
            <a:endParaRPr lang="en-US" sz="2000" dirty="0"/>
          </a:p>
          <a:p>
            <a:r>
              <a:rPr lang="en-US" sz="2000" u="sng" dirty="0">
                <a:hlinkClick r:id="rId2"/>
              </a:rPr>
              <a:t>Sears Kit Houses - 1916 Interiors and Millwork - Original Pictures of Sears Kit Homes</a:t>
            </a:r>
            <a:endParaRPr lang="en-US" sz="2000" u="sng" dirty="0">
              <a:hlinkClick r:id="rId3"/>
            </a:endParaRPr>
          </a:p>
          <a:p>
            <a:endParaRPr lang="en-US" sz="2000" dirty="0"/>
          </a:p>
          <a:p>
            <a:r>
              <a:rPr lang="en-US" sz="2000" dirty="0" smtClean="0">
                <a:hlinkClick r:id="rId4"/>
              </a:rPr>
              <a:t>Sears catalog houses: big houses!</a:t>
            </a:r>
            <a:endParaRPr lang="en-US" sz="2000" dirty="0" smtClean="0"/>
          </a:p>
          <a:p>
            <a:endParaRPr lang="en-US" sz="2000" dirty="0"/>
          </a:p>
          <a:p>
            <a:r>
              <a:rPr lang="en-US" sz="2000" dirty="0">
                <a:hlinkClick r:id="rId5"/>
              </a:rPr>
              <a:t>Sears Sold </a:t>
            </a:r>
            <a:r>
              <a:rPr lang="en-US" sz="2000" dirty="0" smtClean="0">
                <a:hlinkClick r:id="rId5"/>
              </a:rPr>
              <a:t>Everything</a:t>
            </a:r>
            <a:endParaRPr lang="en-US" sz="2000" dirty="0"/>
          </a:p>
          <a:p>
            <a:endParaRPr lang="en-US" sz="2000" dirty="0" smtClean="0"/>
          </a:p>
          <a:p>
            <a:r>
              <a:rPr lang="en-US" sz="2000" dirty="0" smtClean="0">
                <a:hlinkClick r:id="rId6"/>
              </a:rPr>
              <a:t>University District History, Columbus, Ohio</a:t>
            </a:r>
            <a:endParaRPr lang="en-US" sz="2000" dirty="0" smtClean="0"/>
          </a:p>
        </p:txBody>
      </p:sp>
    </p:spTree>
    <p:extLst>
      <p:ext uri="{BB962C8B-B14F-4D97-AF65-F5344CB8AC3E}">
        <p14:creationId xmlns:p14="http://schemas.microsoft.com/office/powerpoint/2010/main" val="3627062389"/>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6"/>
          <p:cNvSpPr>
            <a:spLocks noGrp="1" noChangeArrowheads="1"/>
          </p:cNvSpPr>
          <p:nvPr>
            <p:ph type="title"/>
          </p:nvPr>
        </p:nvSpPr>
        <p:spPr/>
        <p:txBody>
          <a:bodyPr/>
          <a:lstStyle/>
          <a:p>
            <a:endParaRPr lang="en-US" smtClean="0"/>
          </a:p>
        </p:txBody>
      </p:sp>
      <p:pic>
        <p:nvPicPr>
          <p:cNvPr id="25603" name="Picture 5" descr="Levittown.">
            <a:hlinkClick r:id="rId2"/>
          </p:cNvPr>
          <p:cNvPicPr>
            <a:picLocks noGrp="1" noChangeAspect="1" noChangeArrowheads="1"/>
          </p:cNvPicPr>
          <p:nvPr>
            <p:ph idx="1"/>
          </p:nvPr>
        </p:nvPicPr>
        <p:blipFill>
          <a:blip r:embed="rId3" cstate="print"/>
          <a:srcRect/>
          <a:stretch>
            <a:fillRect/>
          </a:stretch>
        </p:blipFill>
        <p:spPr>
          <a:xfrm>
            <a:off x="0" y="0"/>
            <a:ext cx="9144000" cy="6846888"/>
          </a:xfrm>
        </p:spPr>
      </p:pic>
    </p:spTree>
    <p:extLst>
      <p:ext uri="{BB962C8B-B14F-4D97-AF65-F5344CB8AC3E}">
        <p14:creationId xmlns:p14="http://schemas.microsoft.com/office/powerpoint/2010/main" val="1326006863"/>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Catalog House </a:t>
            </a:r>
            <a:r>
              <a:rPr lang="en-US" dirty="0" err="1" smtClean="0"/>
              <a:t>vs</a:t>
            </a:r>
            <a:r>
              <a:rPr lang="en-US" dirty="0" smtClean="0"/>
              <a:t> Levittown</a:t>
            </a:r>
            <a:endParaRPr lang="en-US" dirty="0"/>
          </a:p>
        </p:txBody>
      </p:sp>
      <p:sp>
        <p:nvSpPr>
          <p:cNvPr id="3" name="Content Placeholder 2"/>
          <p:cNvSpPr>
            <a:spLocks noGrp="1"/>
          </p:cNvSpPr>
          <p:nvPr>
            <p:ph idx="1"/>
          </p:nvPr>
        </p:nvSpPr>
        <p:spPr/>
        <p:txBody>
          <a:bodyPr>
            <a:normAutofit/>
          </a:bodyPr>
          <a:lstStyle/>
          <a:p>
            <a:r>
              <a:rPr lang="en-US" dirty="0"/>
              <a:t>The catalog houses were a form of pre-fabricated housing: kits that contained everything needed to construct a </a:t>
            </a:r>
            <a:r>
              <a:rPr lang="en-US" dirty="0" smtClean="0"/>
              <a:t>working </a:t>
            </a:r>
            <a:r>
              <a:rPr lang="en-US" dirty="0"/>
              <a:t>house. </a:t>
            </a:r>
            <a:endParaRPr lang="en-US" dirty="0" smtClean="0"/>
          </a:p>
          <a:p>
            <a:endParaRPr lang="en-US" dirty="0"/>
          </a:p>
          <a:p>
            <a:r>
              <a:rPr lang="en-US" dirty="0" smtClean="0"/>
              <a:t>Levittown, in contrast, was a planned ‘community’ consisting of many houses of four or five variations on a plan, using a ‘mass production’ approach.  Teams of trade specific workers repeated their particular job over and over: concrete workers poured foundation slabs, carpenters built stud walls, roofers laid down shingle roofs, et cetera. </a:t>
            </a:r>
            <a:endParaRPr lang="en-US" dirty="0"/>
          </a:p>
        </p:txBody>
      </p:sp>
    </p:spTree>
    <p:extLst>
      <p:ext uri="{BB962C8B-B14F-4D97-AF65-F5344CB8AC3E}">
        <p14:creationId xmlns:p14="http://schemas.microsoft.com/office/powerpoint/2010/main" val="3685798711"/>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2000" dirty="0" smtClean="0">
                <a:hlinkClick r:id="rId2"/>
              </a:rPr>
              <a:t>History of Levittown</a:t>
            </a:r>
            <a:r>
              <a:rPr lang="en-US" sz="2000" dirty="0" smtClean="0"/>
              <a:t> </a:t>
            </a:r>
            <a:r>
              <a:rPr lang="en-US" sz="1400" dirty="0" smtClean="0"/>
              <a:t>(a 3 minute video)</a:t>
            </a:r>
            <a:br>
              <a:rPr lang="en-US" sz="1400" dirty="0" smtClean="0"/>
            </a:br>
            <a:r>
              <a:rPr lang="en-US" sz="2000" dirty="0"/>
              <a:t/>
            </a:r>
            <a:br>
              <a:rPr lang="en-US" sz="2000" dirty="0"/>
            </a:br>
            <a:r>
              <a:rPr lang="en-US" sz="2000" dirty="0" smtClean="0"/>
              <a:t>Levittown, built by William Levitt, “father of modern suburbia”</a:t>
            </a:r>
            <a:endParaRPr lang="en-US" sz="2000" dirty="0"/>
          </a:p>
        </p:txBody>
      </p:sp>
      <p:pic>
        <p:nvPicPr>
          <p:cNvPr id="24578" name="Picture 7" descr="levittown"/>
          <p:cNvPicPr>
            <a:picLocks noGrp="1" noChangeAspect="1" noChangeArrowheads="1"/>
          </p:cNvPicPr>
          <p:nvPr>
            <p:ph idx="1"/>
          </p:nvPr>
        </p:nvPicPr>
        <p:blipFill>
          <a:blip r:embed="rId3" cstate="print"/>
          <a:srcRect t="12349" b="12349"/>
          <a:stretch>
            <a:fillRect/>
          </a:stretch>
        </p:blipFill>
        <p:spPr>
          <a:noFill/>
        </p:spPr>
      </p:pic>
    </p:spTree>
    <p:extLst>
      <p:ext uri="{BB962C8B-B14F-4D97-AF65-F5344CB8AC3E}">
        <p14:creationId xmlns:p14="http://schemas.microsoft.com/office/powerpoint/2010/main" val="1479927564"/>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How Many </a:t>
            </a:r>
            <a:r>
              <a:rPr lang="en-US" dirty="0" err="1"/>
              <a:t>Levittowns</a:t>
            </a:r>
            <a:r>
              <a:rPr lang="en-US" dirty="0"/>
              <a:t> Were Built in the </a:t>
            </a:r>
            <a:r>
              <a:rPr lang="en-US" dirty="0" smtClean="0"/>
              <a:t/>
            </a:r>
            <a:br>
              <a:rPr lang="en-US" dirty="0" smtClean="0"/>
            </a:br>
            <a:r>
              <a:rPr lang="en-US" dirty="0" smtClean="0"/>
              <a:t>Post</a:t>
            </a:r>
            <a:r>
              <a:rPr lang="en-US" dirty="0"/>
              <a:t>–World War II Era?</a:t>
            </a:r>
            <a:br>
              <a:rPr lang="en-US" dirty="0"/>
            </a:br>
            <a:endParaRPr lang="en-US" dirty="0"/>
          </a:p>
        </p:txBody>
      </p:sp>
      <p:sp>
        <p:nvSpPr>
          <p:cNvPr id="3" name="Content Placeholder 2"/>
          <p:cNvSpPr>
            <a:spLocks noGrp="1"/>
          </p:cNvSpPr>
          <p:nvPr>
            <p:ph idx="1"/>
          </p:nvPr>
        </p:nvSpPr>
        <p:spPr/>
        <p:txBody>
          <a:bodyPr>
            <a:normAutofit/>
          </a:bodyPr>
          <a:lstStyle/>
          <a:p>
            <a:pPr marL="0" indent="0">
              <a:buNone/>
            </a:pPr>
            <a:endParaRPr lang="en-US" i="1" dirty="0"/>
          </a:p>
          <a:p>
            <a:r>
              <a:rPr lang="en-US" dirty="0"/>
              <a:t>There were three pioneering suburban housing developments bearing the Levittown name</a:t>
            </a:r>
            <a:r>
              <a:rPr lang="en-US" dirty="0" smtClean="0"/>
              <a:t>:</a:t>
            </a:r>
          </a:p>
          <a:p>
            <a:endParaRPr lang="en-US" dirty="0"/>
          </a:p>
          <a:p>
            <a:r>
              <a:rPr lang="en-US" dirty="0" smtClean="0"/>
              <a:t>one </a:t>
            </a:r>
            <a:r>
              <a:rPr lang="en-US" dirty="0"/>
              <a:t>in Hempstead, New York, in the late </a:t>
            </a:r>
            <a:r>
              <a:rPr lang="en-US" dirty="0" smtClean="0"/>
              <a:t>1940s </a:t>
            </a:r>
          </a:p>
          <a:p>
            <a:r>
              <a:rPr lang="en-US" dirty="0" smtClean="0"/>
              <a:t>one </a:t>
            </a:r>
            <a:r>
              <a:rPr lang="en-US" dirty="0"/>
              <a:t>near Philadelphia in the </a:t>
            </a:r>
            <a:r>
              <a:rPr lang="en-US" dirty="0" smtClean="0"/>
              <a:t>1950s</a:t>
            </a:r>
          </a:p>
          <a:p>
            <a:r>
              <a:rPr lang="en-US" dirty="0" smtClean="0"/>
              <a:t>one </a:t>
            </a:r>
            <a:r>
              <a:rPr lang="en-US" dirty="0"/>
              <a:t>in New Jersey in the 1960s.</a:t>
            </a:r>
          </a:p>
        </p:txBody>
      </p:sp>
    </p:spTree>
    <p:extLst>
      <p:ext uri="{BB962C8B-B14F-4D97-AF65-F5344CB8AC3E}">
        <p14:creationId xmlns:p14="http://schemas.microsoft.com/office/powerpoint/2010/main" val="1664158797"/>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228600" y="457200"/>
            <a:ext cx="4191000" cy="838200"/>
          </a:xfrm>
        </p:spPr>
        <p:txBody>
          <a:bodyPr>
            <a:normAutofit/>
          </a:bodyPr>
          <a:lstStyle/>
          <a:p>
            <a:pPr eaLnBrk="1" hangingPunct="1"/>
            <a:r>
              <a:rPr lang="en-US" sz="2000" dirty="0" smtClean="0"/>
              <a:t>Athens has many catalog houses</a:t>
            </a:r>
          </a:p>
        </p:txBody>
      </p:sp>
      <p:pic>
        <p:nvPicPr>
          <p:cNvPr id="59395" name="Picture 4" descr="P1010056"/>
          <p:cNvPicPr>
            <a:picLocks noGrp="1" noChangeAspect="1" noChangeArrowheads="1"/>
          </p:cNvPicPr>
          <p:nvPr>
            <p:ph idx="1"/>
          </p:nvPr>
        </p:nvPicPr>
        <p:blipFill>
          <a:blip r:embed="rId2" cstate="print"/>
          <a:srcRect t="13308" b="13308"/>
          <a:stretch>
            <a:fillRect/>
          </a:stretch>
        </p:blipFill>
        <p:spPr>
          <a:noFill/>
        </p:spPr>
      </p:pic>
      <p:pic>
        <p:nvPicPr>
          <p:cNvPr id="59396" name="Picture 4" descr="P1010060"/>
          <p:cNvPicPr>
            <a:picLocks noChangeAspect="1" noChangeArrowheads="1"/>
          </p:cNvPicPr>
          <p:nvPr/>
        </p:nvPicPr>
        <p:blipFill>
          <a:blip r:embed="rId3" cstate="print"/>
          <a:srcRect/>
          <a:stretch>
            <a:fillRect/>
          </a:stretch>
        </p:blipFill>
        <p:spPr bwMode="auto">
          <a:xfrm>
            <a:off x="4876800" y="0"/>
            <a:ext cx="4165600" cy="3124200"/>
          </a:xfrm>
          <a:prstGeom prst="rect">
            <a:avLst/>
          </a:prstGeom>
          <a:noFill/>
          <a:ln w="9525">
            <a:noFill/>
            <a:miter lim="800000"/>
            <a:headEnd/>
            <a:tailEnd/>
          </a:ln>
        </p:spPr>
      </p:pic>
      <p:pic>
        <p:nvPicPr>
          <p:cNvPr id="59397" name="Picture 4" descr="P1010003"/>
          <p:cNvPicPr>
            <a:picLocks noChangeAspect="1" noChangeArrowheads="1"/>
          </p:cNvPicPr>
          <p:nvPr/>
        </p:nvPicPr>
        <p:blipFill>
          <a:blip r:embed="rId4" cstate="print"/>
          <a:srcRect/>
          <a:stretch>
            <a:fillRect/>
          </a:stretch>
        </p:blipFill>
        <p:spPr bwMode="auto">
          <a:xfrm>
            <a:off x="228600" y="1200150"/>
            <a:ext cx="3352800" cy="2514600"/>
          </a:xfrm>
          <a:prstGeom prst="rect">
            <a:avLst/>
          </a:prstGeom>
          <a:noFill/>
          <a:ln w="9525">
            <a:noFill/>
            <a:miter lim="800000"/>
            <a:headEnd/>
            <a:tailEnd/>
          </a:ln>
        </p:spPr>
      </p:pic>
      <p:pic>
        <p:nvPicPr>
          <p:cNvPr id="59398" name="Picture 4" descr="P1010007"/>
          <p:cNvPicPr>
            <a:picLocks noChangeAspect="1" noChangeArrowheads="1"/>
          </p:cNvPicPr>
          <p:nvPr/>
        </p:nvPicPr>
        <p:blipFill>
          <a:blip r:embed="rId5" cstate="print"/>
          <a:srcRect/>
          <a:stretch>
            <a:fillRect/>
          </a:stretch>
        </p:blipFill>
        <p:spPr bwMode="auto">
          <a:xfrm>
            <a:off x="228600" y="3848100"/>
            <a:ext cx="3810000" cy="2857500"/>
          </a:xfrm>
          <a:prstGeom prst="rect">
            <a:avLst/>
          </a:prstGeom>
          <a:noFill/>
          <a:ln w="9525">
            <a:noFill/>
            <a:miter lim="800000"/>
            <a:headEnd/>
            <a:tailEnd/>
          </a:ln>
        </p:spPr>
      </p:pic>
    </p:spTree>
    <p:extLst>
      <p:ext uri="{BB962C8B-B14F-4D97-AF65-F5344CB8AC3E}">
        <p14:creationId xmlns:p14="http://schemas.microsoft.com/office/powerpoint/2010/main" val="41574461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7"/>
          <p:cNvSpPr txBox="1">
            <a:spLocks noChangeArrowheads="1"/>
          </p:cNvSpPr>
          <p:nvPr/>
        </p:nvSpPr>
        <p:spPr bwMode="auto">
          <a:xfrm>
            <a:off x="152400" y="457200"/>
            <a:ext cx="8991600" cy="5693866"/>
          </a:xfrm>
          <a:prstGeom prst="rect">
            <a:avLst/>
          </a:prstGeom>
          <a:noFill/>
          <a:ln w="9525">
            <a:noFill/>
            <a:miter lim="800000"/>
            <a:headEnd/>
            <a:tailEnd/>
          </a:ln>
        </p:spPr>
        <p:txBody>
          <a:bodyPr wrap="square">
            <a:spAutoFit/>
          </a:bodyPr>
          <a:lstStyle/>
          <a:p>
            <a:pPr>
              <a:spcBef>
                <a:spcPct val="50000"/>
              </a:spcBef>
            </a:pPr>
            <a:r>
              <a:rPr lang="en-US" sz="2800" dirty="0" smtClean="0">
                <a:hlinkClick r:id="rId2"/>
              </a:rPr>
              <a:t>The Levittown Story</a:t>
            </a:r>
            <a:r>
              <a:rPr lang="en-US" sz="2800" dirty="0" smtClean="0"/>
              <a:t>  </a:t>
            </a:r>
            <a:r>
              <a:rPr lang="en-US" sz="1400" dirty="0" smtClean="0"/>
              <a:t>(a 5 minute video)</a:t>
            </a:r>
          </a:p>
          <a:p>
            <a:pPr>
              <a:spcBef>
                <a:spcPct val="50000"/>
              </a:spcBef>
            </a:pPr>
            <a:r>
              <a:rPr lang="en-US" sz="2800" dirty="0" smtClean="0"/>
              <a:t>15,000 </a:t>
            </a:r>
            <a:r>
              <a:rPr lang="en-US" sz="2800" dirty="0"/>
              <a:t>home planned suburban community. </a:t>
            </a:r>
          </a:p>
          <a:p>
            <a:pPr>
              <a:spcBef>
                <a:spcPct val="50000"/>
              </a:spcBef>
            </a:pPr>
            <a:r>
              <a:rPr lang="en-US" sz="2800" dirty="0"/>
              <a:t>Mass Produced Homes. (200 per week - similar in design)</a:t>
            </a:r>
          </a:p>
          <a:p>
            <a:pPr>
              <a:spcBef>
                <a:spcPct val="50000"/>
              </a:spcBef>
            </a:pPr>
            <a:r>
              <a:rPr lang="en-US" sz="2800" dirty="0"/>
              <a:t>Relies on the use of automobiles for commuting. </a:t>
            </a:r>
          </a:p>
          <a:p>
            <a:pPr>
              <a:spcBef>
                <a:spcPct val="50000"/>
              </a:spcBef>
            </a:pPr>
            <a:r>
              <a:rPr lang="en-US" sz="2800" dirty="0"/>
              <a:t>No mixed use, or variation in culture. (No variation in color of home, no fences, no clothes hung to dry outside.) </a:t>
            </a:r>
          </a:p>
          <a:p>
            <a:pPr>
              <a:spcBef>
                <a:spcPct val="50000"/>
              </a:spcBef>
            </a:pPr>
            <a:r>
              <a:rPr lang="en-US" sz="2800" dirty="0"/>
              <a:t>Early in the history of Levittown (1950’s) the owners refused to sell to African Americans. </a:t>
            </a:r>
          </a:p>
          <a:p>
            <a:pPr>
              <a:spcBef>
                <a:spcPct val="50000"/>
              </a:spcBef>
            </a:pPr>
            <a:r>
              <a:rPr lang="en-US" sz="2800" dirty="0" smtClean="0"/>
              <a:t>A Totally Planned Community: contained  </a:t>
            </a:r>
            <a:r>
              <a:rPr lang="en-US" sz="2800" dirty="0"/>
              <a:t>Churches, Schools and Shopping </a:t>
            </a:r>
          </a:p>
        </p:txBody>
      </p:sp>
    </p:spTree>
    <p:extLst>
      <p:ext uri="{BB962C8B-B14F-4D97-AF65-F5344CB8AC3E}">
        <p14:creationId xmlns:p14="http://schemas.microsoft.com/office/powerpoint/2010/main" val="4086677218"/>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Levittown</a:t>
            </a:r>
          </a:p>
        </p:txBody>
      </p:sp>
      <p:sp>
        <p:nvSpPr>
          <p:cNvPr id="6" name="Content Placeholder 5"/>
          <p:cNvSpPr>
            <a:spLocks noGrp="1"/>
          </p:cNvSpPr>
          <p:nvPr>
            <p:ph idx="1"/>
          </p:nvPr>
        </p:nvSpPr>
        <p:spPr/>
        <p:txBody>
          <a:bodyPr>
            <a:normAutofit/>
          </a:bodyPr>
          <a:lstStyle/>
          <a:p>
            <a:r>
              <a:rPr lang="en-US" dirty="0"/>
              <a:t>As the first and one of the largest mass-produced suburbs, Levittown quickly became a symbol of postwar suburbia. </a:t>
            </a:r>
            <a:endParaRPr lang="en-US" dirty="0" smtClean="0"/>
          </a:p>
          <a:p>
            <a:endParaRPr lang="en-US" dirty="0" smtClean="0"/>
          </a:p>
          <a:p>
            <a:r>
              <a:rPr lang="en-US" dirty="0" smtClean="0"/>
              <a:t>Although </a:t>
            </a:r>
            <a:r>
              <a:rPr lang="en-US" dirty="0"/>
              <a:t>Levittown provided affordable houses in what many residents felt to be a congenial community, critics decried its homogeneity, blandness, and racial exclusivity (the initial lease prohibited rental to non-whites).</a:t>
            </a:r>
          </a:p>
        </p:txBody>
      </p:sp>
    </p:spTree>
    <p:extLst>
      <p:ext uri="{BB962C8B-B14F-4D97-AF65-F5344CB8AC3E}">
        <p14:creationId xmlns:p14="http://schemas.microsoft.com/office/powerpoint/2010/main" val="2809375959"/>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Today, </a:t>
            </a:r>
            <a:r>
              <a:rPr lang="en-US" dirty="0" smtClean="0"/>
              <a:t>the name "</a:t>
            </a:r>
            <a:r>
              <a:rPr lang="en-US" dirty="0"/>
              <a:t>Levittown" is used as a term to describe overly sanitized suburbs consisting largely of identical </a:t>
            </a:r>
            <a:r>
              <a:rPr lang="en-US" dirty="0" smtClean="0"/>
              <a:t>housing</a:t>
            </a:r>
          </a:p>
          <a:p>
            <a:endParaRPr lang="en-US" dirty="0"/>
          </a:p>
          <a:p>
            <a:r>
              <a:rPr lang="en-US" b="1" dirty="0"/>
              <a:t>Levittown</a:t>
            </a:r>
            <a:r>
              <a:rPr lang="en-US" dirty="0"/>
              <a:t> is a hamlet in the Town of Hempstead located in Nassau County, New York on Long Island. </a:t>
            </a:r>
            <a:endParaRPr lang="en-US" dirty="0" smtClean="0"/>
          </a:p>
          <a:p>
            <a:endParaRPr lang="en-US" dirty="0"/>
          </a:p>
          <a:p>
            <a:r>
              <a:rPr lang="en-US" dirty="0" smtClean="0">
                <a:hlinkClick r:id="rId2"/>
              </a:rPr>
              <a:t>Why Build Levittown?</a:t>
            </a:r>
            <a:endParaRPr lang="en-US" dirty="0" smtClean="0"/>
          </a:p>
          <a:p>
            <a:endParaRPr lang="en-US" sz="1400" dirty="0"/>
          </a:p>
        </p:txBody>
      </p:sp>
    </p:spTree>
    <p:extLst>
      <p:ext uri="{BB962C8B-B14F-4D97-AF65-F5344CB8AC3E}">
        <p14:creationId xmlns:p14="http://schemas.microsoft.com/office/powerpoint/2010/main" val="577026991"/>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1970:  Modernism begins to lose its appeal</a:t>
            </a:r>
            <a:endParaRPr lang="en-US" dirty="0"/>
          </a:p>
        </p:txBody>
      </p:sp>
      <p:sp>
        <p:nvSpPr>
          <p:cNvPr id="3" name="Content Placeholder 2"/>
          <p:cNvSpPr>
            <a:spLocks noGrp="1"/>
          </p:cNvSpPr>
          <p:nvPr>
            <p:ph idx="1"/>
          </p:nvPr>
        </p:nvSpPr>
        <p:spPr/>
        <p:txBody>
          <a:bodyPr/>
          <a:lstStyle/>
          <a:p>
            <a:r>
              <a:rPr lang="en-US" dirty="0" smtClean="0"/>
              <a:t>High ‘Modernism’ with its optimistic call for functional, clean lined, non-ornamented design played a large role in the great urban developments of the 1950’s and 1960’s.  </a:t>
            </a:r>
          </a:p>
          <a:p>
            <a:endParaRPr lang="en-US" dirty="0" smtClean="0"/>
          </a:p>
          <a:p>
            <a:r>
              <a:rPr lang="en-US" dirty="0" smtClean="0"/>
              <a:t>The large cities of Europe and America in particular grew tremendously during these two decades and most of the buildings that went up during this time were ‘Modern’ in character.  Glass faced boxes with flat roofs described many high rise building designs. </a:t>
            </a:r>
          </a:p>
          <a:p>
            <a:pPr marL="0" indent="0">
              <a:buNone/>
            </a:pPr>
            <a:r>
              <a:rPr lang="en-US" dirty="0" smtClean="0"/>
              <a:t> </a:t>
            </a:r>
            <a:endParaRPr lang="en-US" dirty="0"/>
          </a:p>
        </p:txBody>
      </p:sp>
    </p:spTree>
    <p:extLst>
      <p:ext uri="{BB962C8B-B14F-4D97-AF65-F5344CB8AC3E}">
        <p14:creationId xmlns:p14="http://schemas.microsoft.com/office/powerpoint/2010/main" val="3395362462"/>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Many designers asked “Why not do this?”</a:t>
            </a:r>
            <a:br>
              <a:rPr lang="en-US" dirty="0" smtClean="0"/>
            </a:br>
            <a:endParaRPr lang="en-US" dirty="0"/>
          </a:p>
        </p:txBody>
      </p:sp>
      <p:pic>
        <p:nvPicPr>
          <p:cNvPr id="4" name="Content Placeholder 3"/>
          <p:cNvPicPr>
            <a:picLocks noGrp="1" noChangeAspect="1"/>
          </p:cNvPicPr>
          <p:nvPr>
            <p:ph idx="1"/>
          </p:nvPr>
        </p:nvPicPr>
        <p:blipFill>
          <a:blip r:embed="rId2"/>
          <a:srcRect l="-10791" r="-10791"/>
          <a:stretch>
            <a:fillRect/>
          </a:stretch>
        </p:blipFill>
        <p:spPr>
          <a:xfrm>
            <a:off x="609600" y="1905000"/>
            <a:ext cx="8229600" cy="4525963"/>
          </a:xfrm>
        </p:spPr>
      </p:pic>
    </p:spTree>
    <p:extLst>
      <p:ext uri="{BB962C8B-B14F-4D97-AF65-F5344CB8AC3E}">
        <p14:creationId xmlns:p14="http://schemas.microsoft.com/office/powerpoint/2010/main" val="1602466803"/>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4" descr="introduction"/>
          <p:cNvPicPr>
            <a:picLocks noChangeAspect="1" noChangeArrowheads="1"/>
          </p:cNvPicPr>
          <p:nvPr/>
        </p:nvPicPr>
        <p:blipFill>
          <a:blip r:embed="rId2" cstate="print"/>
          <a:srcRect/>
          <a:stretch>
            <a:fillRect/>
          </a:stretch>
        </p:blipFill>
        <p:spPr bwMode="auto">
          <a:xfrm>
            <a:off x="2514600" y="1828800"/>
            <a:ext cx="3200400" cy="4378615"/>
          </a:xfrm>
          <a:prstGeom prst="rect">
            <a:avLst/>
          </a:prstGeom>
          <a:noFill/>
          <a:ln w="9525">
            <a:noFill/>
            <a:miter lim="800000"/>
            <a:headEnd/>
            <a:tailEnd/>
          </a:ln>
        </p:spPr>
      </p:pic>
      <p:sp>
        <p:nvSpPr>
          <p:cNvPr id="4" name="Title 3"/>
          <p:cNvSpPr>
            <a:spLocks noGrp="1"/>
          </p:cNvSpPr>
          <p:nvPr>
            <p:ph type="title"/>
          </p:nvPr>
        </p:nvSpPr>
        <p:spPr/>
        <p:txBody>
          <a:bodyPr>
            <a:normAutofit fontScale="90000"/>
          </a:bodyPr>
          <a:lstStyle/>
          <a:p>
            <a:pPr algn="ctr"/>
            <a:r>
              <a:rPr lang="en-US" sz="2800" dirty="0" smtClean="0"/>
              <a:t>Postmodernism:</a:t>
            </a:r>
            <a:br>
              <a:rPr lang="en-US" sz="2800" dirty="0" smtClean="0"/>
            </a:br>
            <a:r>
              <a:rPr lang="en-US" sz="2000" dirty="0" smtClean="0"/>
              <a:t>An intellectual movement beginning in the 1960’s, peaking in the 1980’s,  that spread across many disciplines, including philosophy, literature, architecture, and music.</a:t>
            </a:r>
            <a:endParaRPr lang="en-US" sz="2000" dirty="0"/>
          </a:p>
        </p:txBody>
      </p:sp>
      <p:sp>
        <p:nvSpPr>
          <p:cNvPr id="2" name="Content Placeholder 1"/>
          <p:cNvSpPr>
            <a:spLocks noGrp="1"/>
          </p:cNvSpPr>
          <p:nvPr>
            <p:ph idx="1"/>
          </p:nvPr>
        </p:nvSpPr>
        <p:spPr>
          <a:xfrm>
            <a:off x="457200" y="1600200"/>
            <a:ext cx="8382000" cy="5257800"/>
          </a:xfrm>
        </p:spPr>
        <p:txBody>
          <a:bodyPr/>
          <a:lstStyle/>
          <a:p>
            <a:endParaRPr lang="en-US" dirty="0"/>
          </a:p>
        </p:txBody>
      </p:sp>
    </p:spTree>
    <p:extLst>
      <p:ext uri="{BB962C8B-B14F-4D97-AF65-F5344CB8AC3E}">
        <p14:creationId xmlns:p14="http://schemas.microsoft.com/office/powerpoint/2010/main" val="1528809247"/>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hlinkClick r:id="rId2"/>
              </a:rPr>
              <a:t>W</a:t>
            </a:r>
            <a:r>
              <a:rPr lang="en-US" dirty="0" smtClean="0">
                <a:hlinkClick r:id="rId2"/>
              </a:rPr>
              <a:t>hat </a:t>
            </a:r>
            <a:r>
              <a:rPr lang="en-US" dirty="0">
                <a:hlinkClick r:id="rId2"/>
              </a:rPr>
              <a:t>is postmodernism?</a:t>
            </a:r>
            <a:endParaRPr lang="en-US" dirty="0"/>
          </a:p>
        </p:txBody>
      </p:sp>
      <p:sp>
        <p:nvSpPr>
          <p:cNvPr id="3" name="Content Placeholder 2"/>
          <p:cNvSpPr>
            <a:spLocks noGrp="1"/>
          </p:cNvSpPr>
          <p:nvPr>
            <p:ph idx="1"/>
          </p:nvPr>
        </p:nvSpPr>
        <p:spPr/>
        <p:txBody>
          <a:bodyPr/>
          <a:lstStyle/>
          <a:p>
            <a:r>
              <a:rPr lang="en-US" dirty="0"/>
              <a:t>Postmodernism describes not only a period but also a set of ideas, and can only be understood in relation to another equally complex term</a:t>
            </a:r>
            <a:r>
              <a:rPr lang="en-US" dirty="0" smtClean="0"/>
              <a:t>: modernism.</a:t>
            </a:r>
          </a:p>
          <a:p>
            <a:endParaRPr lang="en-US" u="sng" dirty="0"/>
          </a:p>
          <a:p>
            <a:r>
              <a:rPr lang="en-US" dirty="0"/>
              <a:t>Postmodernism is best understood as a questioning of the ideas and values associated with a form of modernism that believes in progress and innovation. Modernism insists on a clear divide between art and popular culture</a:t>
            </a:r>
            <a:r>
              <a:rPr lang="en-US" dirty="0" smtClean="0"/>
              <a:t>.</a:t>
            </a:r>
          </a:p>
          <a:p>
            <a:r>
              <a:rPr lang="en-US" dirty="0" smtClean="0"/>
              <a:t>Postmodernists believe in messy complexity in place of Modernism’s clean simplicity.  </a:t>
            </a:r>
          </a:p>
          <a:p>
            <a:endParaRPr lang="en-US" u="sng" dirty="0"/>
          </a:p>
          <a:p>
            <a:endParaRPr lang="en-US" dirty="0"/>
          </a:p>
        </p:txBody>
      </p:sp>
    </p:spTree>
    <p:extLst>
      <p:ext uri="{BB962C8B-B14F-4D97-AF65-F5344CB8AC3E}">
        <p14:creationId xmlns:p14="http://schemas.microsoft.com/office/powerpoint/2010/main" val="28773864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following images all depict ‘post modern’ design.  </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3411540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Robert </a:t>
            </a:r>
            <a:r>
              <a:rPr lang="en-US" dirty="0" err="1" smtClean="0"/>
              <a:t>Venturi</a:t>
            </a:r>
            <a:r>
              <a:rPr lang="en-US" dirty="0" smtClean="0"/>
              <a:t> chair:</a:t>
            </a:r>
            <a:br>
              <a:rPr lang="en-US" dirty="0" smtClean="0"/>
            </a:br>
            <a:r>
              <a:rPr lang="en-US" dirty="0" smtClean="0"/>
              <a:t>mocking Gothic Revival style</a:t>
            </a:r>
            <a:endParaRPr lang="en-US" dirty="0"/>
          </a:p>
        </p:txBody>
      </p:sp>
      <p:pic>
        <p:nvPicPr>
          <p:cNvPr id="7" name="Content Placeholder 6"/>
          <p:cNvPicPr>
            <a:picLocks noGrp="1" noChangeAspect="1"/>
          </p:cNvPicPr>
          <p:nvPr>
            <p:ph idx="1"/>
          </p:nvPr>
        </p:nvPicPr>
        <p:blipFill>
          <a:blip r:embed="rId2"/>
          <a:srcRect l="-114483" r="-114483"/>
          <a:stretch>
            <a:fillRect/>
          </a:stretch>
        </p:blipFill>
        <p:spPr/>
      </p:pic>
    </p:spTree>
    <p:extLst>
      <p:ext uri="{BB962C8B-B14F-4D97-AF65-F5344CB8AC3E}">
        <p14:creationId xmlns:p14="http://schemas.microsoft.com/office/powerpoint/2010/main" val="24625053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Michael Graves, 1982, ‘Portland Building’</a:t>
            </a:r>
            <a:br>
              <a:rPr lang="en-US" sz="3200" dirty="0" smtClean="0"/>
            </a:br>
            <a:r>
              <a:rPr lang="en-US" sz="2400" dirty="0" smtClean="0"/>
              <a:t>Post Modern exaggeration of classical elements</a:t>
            </a:r>
            <a:endParaRPr lang="en-US" sz="2400" dirty="0"/>
          </a:p>
        </p:txBody>
      </p:sp>
      <p:pic>
        <p:nvPicPr>
          <p:cNvPr id="4" name="Content Placeholder 3"/>
          <p:cNvPicPr>
            <a:picLocks noGrp="1" noChangeAspect="1"/>
          </p:cNvPicPr>
          <p:nvPr>
            <p:ph idx="1"/>
          </p:nvPr>
        </p:nvPicPr>
        <p:blipFill>
          <a:blip r:embed="rId2"/>
          <a:srcRect l="-1140" r="-1140"/>
          <a:stretch>
            <a:fillRect/>
          </a:stretch>
        </p:blipFill>
        <p:spPr/>
      </p:pic>
    </p:spTree>
    <p:extLst>
      <p:ext uri="{BB962C8B-B14F-4D97-AF65-F5344CB8AC3E}">
        <p14:creationId xmlns:p14="http://schemas.microsoft.com/office/powerpoint/2010/main" val="1751939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descr="sears-modern-homes-537x402.jpg"/>
          <p:cNvPicPr>
            <a:picLocks noGrp="1" noChangeAspect="1"/>
          </p:cNvPicPr>
          <p:nvPr>
            <p:ph idx="1"/>
          </p:nvPr>
        </p:nvPicPr>
        <p:blipFill>
          <a:blip r:embed="rId2">
            <a:extLst>
              <a:ext uri="{28A0092B-C50C-407E-A947-70E740481C1C}">
                <a14:useLocalDpi xmlns:a14="http://schemas.microsoft.com/office/drawing/2010/main" val="0"/>
              </a:ext>
            </a:extLst>
          </a:blip>
          <a:srcRect l="-18060" r="-18060"/>
          <a:stretch>
            <a:fillRect/>
          </a:stretch>
        </p:blipFill>
        <p:spPr/>
      </p:pic>
    </p:spTree>
    <p:extLst>
      <p:ext uri="{BB962C8B-B14F-4D97-AF65-F5344CB8AC3E}">
        <p14:creationId xmlns:p14="http://schemas.microsoft.com/office/powerpoint/2010/main" val="8809513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a:t>Michael Graves, 1982, ‘Portland Building’</a:t>
            </a:r>
            <a:br>
              <a:rPr lang="en-US" sz="3600" dirty="0"/>
            </a:br>
            <a:r>
              <a:rPr lang="en-US" dirty="0"/>
              <a:t>Post Modern exaggeration of classical elements</a:t>
            </a:r>
          </a:p>
        </p:txBody>
      </p:sp>
      <p:pic>
        <p:nvPicPr>
          <p:cNvPr id="4" name="Content Placeholder 3"/>
          <p:cNvPicPr>
            <a:picLocks noGrp="1" noChangeAspect="1"/>
          </p:cNvPicPr>
          <p:nvPr>
            <p:ph idx="1"/>
          </p:nvPr>
        </p:nvPicPr>
        <p:blipFill>
          <a:blip r:embed="rId2"/>
          <a:srcRect l="-69233" r="-69233"/>
          <a:stretch>
            <a:fillRect/>
          </a:stretch>
        </p:blipFill>
        <p:spPr/>
      </p:pic>
    </p:spTree>
    <p:extLst>
      <p:ext uri="{BB962C8B-B14F-4D97-AF65-F5344CB8AC3E}">
        <p14:creationId xmlns:p14="http://schemas.microsoft.com/office/powerpoint/2010/main" val="68099634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Charles Moore, ‘Piazza </a:t>
            </a:r>
            <a:r>
              <a:rPr lang="en-US" dirty="0" err="1" smtClean="0"/>
              <a:t>d’Italia</a:t>
            </a:r>
            <a:r>
              <a:rPr lang="en-US" dirty="0" smtClean="0"/>
              <a:t>’, New Orleans, 1978</a:t>
            </a:r>
            <a:endParaRPr lang="en-US" dirty="0"/>
          </a:p>
        </p:txBody>
      </p:sp>
      <p:pic>
        <p:nvPicPr>
          <p:cNvPr id="4" name="Content Placeholder 3"/>
          <p:cNvPicPr>
            <a:picLocks noGrp="1" noChangeAspect="1"/>
          </p:cNvPicPr>
          <p:nvPr>
            <p:ph idx="1"/>
          </p:nvPr>
        </p:nvPicPr>
        <p:blipFill>
          <a:blip r:embed="rId2"/>
          <a:srcRect l="-3360" r="-3360"/>
          <a:stretch>
            <a:fillRect/>
          </a:stretch>
        </p:blipFill>
        <p:spPr/>
      </p:pic>
    </p:spTree>
    <p:extLst>
      <p:ext uri="{BB962C8B-B14F-4D97-AF65-F5344CB8AC3E}">
        <p14:creationId xmlns:p14="http://schemas.microsoft.com/office/powerpoint/2010/main" val="278417027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Charles Moore, ‘Piazza </a:t>
            </a:r>
            <a:r>
              <a:rPr lang="en-US" dirty="0" err="1"/>
              <a:t>d’Italia</a:t>
            </a:r>
            <a:r>
              <a:rPr lang="en-US" dirty="0"/>
              <a:t>’, New Orleans, 1978</a:t>
            </a:r>
          </a:p>
        </p:txBody>
      </p:sp>
      <p:pic>
        <p:nvPicPr>
          <p:cNvPr id="4" name="Content Placeholder 3"/>
          <p:cNvPicPr>
            <a:picLocks noGrp="1" noChangeAspect="1"/>
          </p:cNvPicPr>
          <p:nvPr>
            <p:ph idx="1"/>
          </p:nvPr>
        </p:nvPicPr>
        <p:blipFill>
          <a:blip r:embed="rId2"/>
          <a:srcRect l="-20187" r="-20187"/>
          <a:stretch>
            <a:fillRect/>
          </a:stretch>
        </p:blipFill>
        <p:spPr/>
      </p:pic>
    </p:spTree>
    <p:extLst>
      <p:ext uri="{BB962C8B-B14F-4D97-AF65-F5344CB8AC3E}">
        <p14:creationId xmlns:p14="http://schemas.microsoft.com/office/powerpoint/2010/main" val="104695386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000" dirty="0" smtClean="0"/>
              <a:t>Team </a:t>
            </a:r>
            <a:r>
              <a:rPr lang="en-US" sz="2000" dirty="0"/>
              <a:t>Disney Building, in </a:t>
            </a:r>
            <a:r>
              <a:rPr lang="en-US" sz="2000" dirty="0" smtClean="0"/>
              <a:t>Burbank, CA: a </a:t>
            </a:r>
            <a:r>
              <a:rPr lang="en-US" sz="2000" dirty="0"/>
              <a:t>good example of how </a:t>
            </a:r>
            <a:r>
              <a:rPr lang="en-US" sz="2000" dirty="0" smtClean="0"/>
              <a:t> </a:t>
            </a:r>
            <a:r>
              <a:rPr lang="en-US" sz="2000" dirty="0"/>
              <a:t>postmodernism pokes fun of different styles.  It mocks the seriousness of the neo-classical style using the </a:t>
            </a:r>
            <a:r>
              <a:rPr lang="en-US" sz="2000" dirty="0" smtClean="0"/>
              <a:t>dwarfs </a:t>
            </a:r>
            <a:r>
              <a:rPr lang="en-US" sz="2000" dirty="0"/>
              <a:t>as the </a:t>
            </a:r>
            <a:r>
              <a:rPr lang="en-US" sz="2000" dirty="0" smtClean="0"/>
              <a:t>columns.</a:t>
            </a:r>
            <a:endParaRPr lang="en-US" sz="2000" dirty="0"/>
          </a:p>
        </p:txBody>
      </p:sp>
      <p:pic>
        <p:nvPicPr>
          <p:cNvPr id="4" name="Content Placeholder 3"/>
          <p:cNvPicPr>
            <a:picLocks noGrp="1" noChangeAspect="1"/>
          </p:cNvPicPr>
          <p:nvPr>
            <p:ph idx="1"/>
          </p:nvPr>
        </p:nvPicPr>
        <p:blipFill>
          <a:blip r:embed="rId2"/>
          <a:srcRect l="-9574" r="-9574"/>
          <a:stretch>
            <a:fillRect/>
          </a:stretch>
        </p:blipFill>
        <p:spPr/>
      </p:pic>
    </p:spTree>
    <p:extLst>
      <p:ext uri="{BB962C8B-B14F-4D97-AF65-F5344CB8AC3E}">
        <p14:creationId xmlns:p14="http://schemas.microsoft.com/office/powerpoint/2010/main" val="8720517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rise of ‘Post Modern’ design</a:t>
            </a:r>
            <a:endParaRPr lang="en-US" dirty="0"/>
          </a:p>
        </p:txBody>
      </p:sp>
      <p:sp>
        <p:nvSpPr>
          <p:cNvPr id="3" name="Content Placeholder 2"/>
          <p:cNvSpPr>
            <a:spLocks noGrp="1"/>
          </p:cNvSpPr>
          <p:nvPr>
            <p:ph idx="1"/>
          </p:nvPr>
        </p:nvSpPr>
        <p:spPr/>
        <p:txBody>
          <a:bodyPr/>
          <a:lstStyle/>
          <a:p>
            <a:r>
              <a:rPr lang="en-US" dirty="0"/>
              <a:t>The functional and formalized shapes and spaces of the modernist style are replaced by diverse aesthetics: </a:t>
            </a:r>
            <a:endParaRPr lang="en-US" dirty="0" smtClean="0"/>
          </a:p>
          <a:p>
            <a:pPr marL="0" indent="0">
              <a:buNone/>
            </a:pPr>
            <a:r>
              <a:rPr lang="en-US" dirty="0" smtClean="0"/>
              <a:t>	styles </a:t>
            </a:r>
            <a:r>
              <a:rPr lang="en-US" dirty="0"/>
              <a:t>collide, form is adopted for its own sake, and </a:t>
            </a:r>
            <a:r>
              <a:rPr lang="en-US" dirty="0" smtClean="0"/>
              <a:t>	new </a:t>
            </a:r>
            <a:r>
              <a:rPr lang="en-US" dirty="0"/>
              <a:t>ways of viewing familiar styles and space </a:t>
            </a:r>
            <a:r>
              <a:rPr lang="en-US" dirty="0" smtClean="0"/>
              <a:t>	abound</a:t>
            </a:r>
            <a:r>
              <a:rPr lang="en-US" dirty="0"/>
              <a:t>. </a:t>
            </a:r>
            <a:endParaRPr lang="en-US" dirty="0" smtClean="0"/>
          </a:p>
          <a:p>
            <a:endParaRPr lang="en-US" dirty="0"/>
          </a:p>
          <a:p>
            <a:r>
              <a:rPr lang="en-US" dirty="0" smtClean="0"/>
              <a:t>Perhaps </a:t>
            </a:r>
            <a:r>
              <a:rPr lang="en-US" dirty="0"/>
              <a:t>most obviously, architects rediscovered the expressive and symbolic value of architectural elements and forms that had evolved through centuries of building which had been abandoned by the modern style.</a:t>
            </a:r>
          </a:p>
        </p:txBody>
      </p:sp>
    </p:spTree>
    <p:extLst>
      <p:ext uri="{BB962C8B-B14F-4D97-AF65-F5344CB8AC3E}">
        <p14:creationId xmlns:p14="http://schemas.microsoft.com/office/powerpoint/2010/main" val="23826286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tea pot</a:t>
            </a:r>
            <a:br>
              <a:rPr lang="en-US" dirty="0" smtClean="0"/>
            </a:br>
            <a:r>
              <a:rPr lang="en-US" sz="2000" dirty="0" smtClean="0"/>
              <a:t>Michael Graves 1983</a:t>
            </a:r>
            <a:endParaRPr lang="en-US" sz="2000" dirty="0"/>
          </a:p>
        </p:txBody>
      </p:sp>
      <p:pic>
        <p:nvPicPr>
          <p:cNvPr id="4" name="Content Placeholder 3"/>
          <p:cNvPicPr>
            <a:picLocks noGrp="1" noChangeAspect="1"/>
          </p:cNvPicPr>
          <p:nvPr>
            <p:ph idx="1"/>
          </p:nvPr>
        </p:nvPicPr>
        <p:blipFill>
          <a:blip r:embed="rId2"/>
          <a:srcRect t="4170" b="4170"/>
          <a:stretch>
            <a:fillRect/>
          </a:stretch>
        </p:blipFill>
        <p:spPr/>
      </p:pic>
    </p:spTree>
    <p:extLst>
      <p:ext uri="{BB962C8B-B14F-4D97-AF65-F5344CB8AC3E}">
        <p14:creationId xmlns:p14="http://schemas.microsoft.com/office/powerpoint/2010/main" val="66587994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AT&amp;T building, New York</a:t>
            </a:r>
            <a:br>
              <a:rPr lang="en-US" dirty="0" smtClean="0"/>
            </a:br>
            <a:r>
              <a:rPr lang="en-US" sz="2000" dirty="0" smtClean="0"/>
              <a:t>Phillip Johnson1984</a:t>
            </a:r>
            <a:endParaRPr lang="en-US" sz="2000" dirty="0"/>
          </a:p>
        </p:txBody>
      </p:sp>
      <p:pic>
        <p:nvPicPr>
          <p:cNvPr id="4" name="Content Placeholder 3"/>
          <p:cNvPicPr>
            <a:picLocks noGrp="1" noChangeAspect="1"/>
          </p:cNvPicPr>
          <p:nvPr>
            <p:ph idx="1"/>
          </p:nvPr>
        </p:nvPicPr>
        <p:blipFill>
          <a:blip r:embed="rId2"/>
          <a:srcRect l="-105647" r="-105647"/>
          <a:stretch>
            <a:fillRect/>
          </a:stretch>
        </p:blipFill>
        <p:spPr/>
      </p:pic>
    </p:spTree>
    <p:extLst>
      <p:ext uri="{BB962C8B-B14F-4D97-AF65-F5344CB8AC3E}">
        <p14:creationId xmlns:p14="http://schemas.microsoft.com/office/powerpoint/2010/main" val="212413206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Chair</a:t>
            </a:r>
            <a:br>
              <a:rPr lang="en-US" dirty="0" smtClean="0"/>
            </a:br>
            <a:r>
              <a:rPr lang="en-US" sz="2000" dirty="0" smtClean="0"/>
              <a:t>Robert </a:t>
            </a:r>
            <a:r>
              <a:rPr lang="en-US" sz="2000" dirty="0" err="1" smtClean="0"/>
              <a:t>Ventruri</a:t>
            </a:r>
            <a:r>
              <a:rPr lang="en-US" sz="2000" dirty="0"/>
              <a:t> </a:t>
            </a:r>
            <a:r>
              <a:rPr lang="en-US" sz="2000" dirty="0" smtClean="0"/>
              <a:t>&amp; Denise Scott Brown 1984 </a:t>
            </a:r>
            <a:endParaRPr lang="en-US" sz="2000" dirty="0"/>
          </a:p>
        </p:txBody>
      </p:sp>
      <p:pic>
        <p:nvPicPr>
          <p:cNvPr id="5" name="Picture 4"/>
          <p:cNvPicPr>
            <a:picLocks noChangeAspect="1"/>
          </p:cNvPicPr>
          <p:nvPr/>
        </p:nvPicPr>
        <p:blipFill>
          <a:blip r:embed="rId2"/>
          <a:stretch>
            <a:fillRect/>
          </a:stretch>
        </p:blipFill>
        <p:spPr>
          <a:xfrm>
            <a:off x="2590800" y="1371600"/>
            <a:ext cx="4014368" cy="5410200"/>
          </a:xfrm>
          <a:prstGeom prst="rect">
            <a:avLst/>
          </a:prstGeom>
        </p:spPr>
      </p:pic>
      <p:sp>
        <p:nvSpPr>
          <p:cNvPr id="6" name="Content Placeholder 5"/>
          <p:cNvSpPr>
            <a:spLocks noGrp="1"/>
          </p:cNvSpPr>
          <p:nvPr>
            <p:ph idx="1"/>
          </p:nvPr>
        </p:nvSpPr>
        <p:spPr>
          <a:xfrm>
            <a:off x="457200" y="1600201"/>
            <a:ext cx="7239000" cy="3810000"/>
          </a:xfrm>
        </p:spPr>
        <p:txBody>
          <a:bodyPr/>
          <a:lstStyle/>
          <a:p>
            <a:pPr marL="0" indent="0">
              <a:buNone/>
            </a:pPr>
            <a:endParaRPr lang="en-US" dirty="0"/>
          </a:p>
        </p:txBody>
      </p:sp>
    </p:spTree>
    <p:extLst>
      <p:ext uri="{BB962C8B-B14F-4D97-AF65-F5344CB8AC3E}">
        <p14:creationId xmlns:p14="http://schemas.microsoft.com/office/powerpoint/2010/main" val="171552497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Robert </a:t>
            </a:r>
            <a:r>
              <a:rPr lang="en-US" dirty="0" err="1" smtClean="0"/>
              <a:t>Venturi</a:t>
            </a:r>
            <a:r>
              <a:rPr lang="en-US" dirty="0"/>
              <a:t> </a:t>
            </a:r>
            <a:r>
              <a:rPr lang="en-US" dirty="0" smtClean="0"/>
              <a:t>&amp; Denise Scott Brown</a:t>
            </a:r>
            <a:endParaRPr lang="en-US" dirty="0"/>
          </a:p>
        </p:txBody>
      </p:sp>
      <p:pic>
        <p:nvPicPr>
          <p:cNvPr id="4" name="Content Placeholder 3"/>
          <p:cNvPicPr>
            <a:picLocks noGrp="1" noChangeAspect="1"/>
          </p:cNvPicPr>
          <p:nvPr>
            <p:ph idx="1"/>
          </p:nvPr>
        </p:nvPicPr>
        <p:blipFill>
          <a:blip r:embed="rId2"/>
          <a:srcRect l="-66242" r="-66242"/>
          <a:stretch>
            <a:fillRect/>
          </a:stretch>
        </p:blipFill>
        <p:spPr/>
      </p:pic>
    </p:spTree>
    <p:extLst>
      <p:ext uri="{BB962C8B-B14F-4D97-AF65-F5344CB8AC3E}">
        <p14:creationId xmlns:p14="http://schemas.microsoft.com/office/powerpoint/2010/main" val="165275067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“Joe”  glove chair, 1973</a:t>
            </a:r>
            <a:br>
              <a:rPr lang="en-US" dirty="0" smtClean="0"/>
            </a:br>
            <a:r>
              <a:rPr lang="en-US" sz="2000" dirty="0" smtClean="0"/>
              <a:t>named for Joe DiMaggio</a:t>
            </a:r>
            <a:br>
              <a:rPr lang="en-US" sz="2000" dirty="0" smtClean="0"/>
            </a:br>
            <a:r>
              <a:rPr lang="en-US" sz="2000" dirty="0" smtClean="0"/>
              <a:t>designed by </a:t>
            </a:r>
            <a:r>
              <a:rPr lang="en-US" sz="2000" dirty="0" err="1" smtClean="0"/>
              <a:t>Jonhatan</a:t>
            </a:r>
            <a:r>
              <a:rPr lang="en-US" sz="2000" dirty="0" smtClean="0"/>
              <a:t> De Pas, </a:t>
            </a:r>
            <a:r>
              <a:rPr lang="en-US" sz="2000" dirty="0" err="1" smtClean="0"/>
              <a:t>Danato</a:t>
            </a:r>
            <a:r>
              <a:rPr lang="en-US" sz="2000" dirty="0" smtClean="0"/>
              <a:t> </a:t>
            </a:r>
            <a:r>
              <a:rPr lang="en-US" sz="2000" dirty="0" err="1" smtClean="0"/>
              <a:t>D’Urbino</a:t>
            </a:r>
            <a:r>
              <a:rPr lang="en-US" sz="2000" dirty="0" smtClean="0"/>
              <a:t> and Paolo </a:t>
            </a:r>
            <a:r>
              <a:rPr lang="en-US" sz="2000" dirty="0" err="1" smtClean="0"/>
              <a:t>Lomazzi</a:t>
            </a:r>
            <a:endParaRPr lang="en-US" sz="2000" dirty="0"/>
          </a:p>
        </p:txBody>
      </p:sp>
      <p:pic>
        <p:nvPicPr>
          <p:cNvPr id="4" name="Content Placeholder 3"/>
          <p:cNvPicPr>
            <a:picLocks noGrp="1" noChangeAspect="1"/>
          </p:cNvPicPr>
          <p:nvPr>
            <p:ph idx="1"/>
          </p:nvPr>
        </p:nvPicPr>
        <p:blipFill>
          <a:blip r:embed="rId2"/>
          <a:srcRect l="-18187" r="-18187"/>
          <a:stretch>
            <a:fillRect/>
          </a:stretch>
        </p:blipFill>
        <p:spPr/>
      </p:pic>
    </p:spTree>
    <p:extLst>
      <p:ext uri="{BB962C8B-B14F-4D97-AF65-F5344CB8AC3E}">
        <p14:creationId xmlns:p14="http://schemas.microsoft.com/office/powerpoint/2010/main" val="18364224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sz="2000" dirty="0"/>
              <a:t>The </a:t>
            </a:r>
            <a:r>
              <a:rPr lang="en-US" sz="2000" dirty="0" smtClean="0"/>
              <a:t>beginning </a:t>
            </a:r>
            <a:r>
              <a:rPr lang="en-US" sz="2000" dirty="0"/>
              <a:t>of American </a:t>
            </a:r>
            <a:r>
              <a:rPr lang="en-US" sz="2000" dirty="0" smtClean="0"/>
              <a:t>prefabricated housing </a:t>
            </a:r>
            <a:r>
              <a:rPr lang="en-US" sz="2000" dirty="0"/>
              <a:t>was in 1908 with Sears Roebuck’s pre-cut kit homes. </a:t>
            </a:r>
            <a:endParaRPr lang="en-US" sz="2000" dirty="0" smtClean="0"/>
          </a:p>
          <a:p>
            <a:endParaRPr lang="en-US" sz="2000" dirty="0" smtClean="0"/>
          </a:p>
          <a:p>
            <a:r>
              <a:rPr lang="en-US" sz="2000" dirty="0" smtClean="0"/>
              <a:t>This </a:t>
            </a:r>
            <a:r>
              <a:rPr lang="en-US" sz="2000" dirty="0"/>
              <a:t>new </a:t>
            </a:r>
            <a:r>
              <a:rPr lang="en-US" sz="2000" dirty="0" smtClean="0"/>
              <a:t>version </a:t>
            </a:r>
            <a:r>
              <a:rPr lang="en-US" sz="2000" dirty="0"/>
              <a:t>of the modern home offered </a:t>
            </a:r>
            <a:r>
              <a:rPr lang="en-US" sz="2000" dirty="0" smtClean="0"/>
              <a:t>many </a:t>
            </a:r>
            <a:r>
              <a:rPr lang="en-US" sz="2000" dirty="0"/>
              <a:t>designs in a printed catalog and </a:t>
            </a:r>
            <a:r>
              <a:rPr lang="en-US" sz="2000" dirty="0" smtClean="0"/>
              <a:t>even the </a:t>
            </a:r>
            <a:r>
              <a:rPr lang="en-US" sz="2000" dirty="0"/>
              <a:t>possibility of a homeowner designing their own home — which Sears would pre-cut. </a:t>
            </a:r>
            <a:endParaRPr lang="en-US" sz="2000" dirty="0" smtClean="0"/>
          </a:p>
          <a:p>
            <a:endParaRPr lang="en-US" sz="2000" dirty="0" smtClean="0"/>
          </a:p>
          <a:p>
            <a:r>
              <a:rPr lang="en-US" sz="2000" dirty="0" smtClean="0"/>
              <a:t>Sears</a:t>
            </a:r>
            <a:r>
              <a:rPr lang="en-US" sz="2000" dirty="0"/>
              <a:t>’ first ‘Modern Home’ catalogue offered 22 different kit designs and ranged in cost from just $650 to $2500 (20-60k in 2011 dollars).</a:t>
            </a:r>
          </a:p>
          <a:p>
            <a:endParaRPr lang="en-US" sz="2000" dirty="0"/>
          </a:p>
          <a:p>
            <a:endParaRPr lang="en-US" sz="2000" dirty="0"/>
          </a:p>
        </p:txBody>
      </p:sp>
    </p:spTree>
    <p:extLst>
      <p:ext uri="{BB962C8B-B14F-4D97-AF65-F5344CB8AC3E}">
        <p14:creationId xmlns:p14="http://schemas.microsoft.com/office/powerpoint/2010/main" val="212564265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Ettore</a:t>
            </a:r>
            <a:r>
              <a:rPr lang="en-US" dirty="0" smtClean="0"/>
              <a:t> </a:t>
            </a:r>
            <a:r>
              <a:rPr lang="en-US" dirty="0" err="1" smtClean="0"/>
              <a:t>Sottsass</a:t>
            </a:r>
            <a:r>
              <a:rPr lang="en-US" dirty="0" smtClean="0"/>
              <a:t> </a:t>
            </a:r>
            <a:r>
              <a:rPr lang="en-US" sz="3200" dirty="0" smtClean="0">
                <a:solidFill>
                  <a:srgbClr val="0000FF"/>
                </a:solidFill>
              </a:rPr>
              <a:t>&amp; ‘Memphis’</a:t>
            </a:r>
            <a:endParaRPr lang="en-US" sz="3200" dirty="0">
              <a:solidFill>
                <a:srgbClr val="0000FF"/>
              </a:solidFill>
            </a:endParaRPr>
          </a:p>
        </p:txBody>
      </p:sp>
      <p:sp>
        <p:nvSpPr>
          <p:cNvPr id="3" name="Content Placeholder 2"/>
          <p:cNvSpPr>
            <a:spLocks noGrp="1"/>
          </p:cNvSpPr>
          <p:nvPr>
            <p:ph idx="1"/>
          </p:nvPr>
        </p:nvSpPr>
        <p:spPr/>
        <p:txBody>
          <a:bodyPr>
            <a:normAutofit lnSpcReduction="10000"/>
          </a:bodyPr>
          <a:lstStyle/>
          <a:p>
            <a:r>
              <a:rPr lang="en-US" dirty="0" err="1"/>
              <a:t>Sottsass</a:t>
            </a:r>
            <a:r>
              <a:rPr lang="en-US" dirty="0"/>
              <a:t> is not only one of the most influential designers of the latter half of the twentieth century but also one of the most paradoxical. </a:t>
            </a:r>
            <a:endParaRPr lang="en-US" dirty="0" smtClean="0"/>
          </a:p>
          <a:p>
            <a:endParaRPr lang="en-US" dirty="0"/>
          </a:p>
          <a:p>
            <a:r>
              <a:rPr lang="en-US" dirty="0" smtClean="0"/>
              <a:t>While </a:t>
            </a:r>
            <a:r>
              <a:rPr lang="en-US" dirty="0"/>
              <a:t>he has had a successful career producing industrial designs for the mainstream corporation Olivetti, for everything from typewriters and computers to office landscapes, he has also created strikingly unconventional consumer-oriented objects that challenge the bourgeois audience at which they are aimed to reassess its assumptions of the limits of "good taste." </a:t>
            </a:r>
          </a:p>
        </p:txBody>
      </p:sp>
    </p:spTree>
    <p:extLst>
      <p:ext uri="{BB962C8B-B14F-4D97-AF65-F5344CB8AC3E}">
        <p14:creationId xmlns:p14="http://schemas.microsoft.com/office/powerpoint/2010/main" val="275195710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err="1"/>
              <a:t>Sottsass</a:t>
            </a:r>
            <a:r>
              <a:rPr lang="en-US" dirty="0"/>
              <a:t> (1917-2007) is now remembered most as the </a:t>
            </a:r>
            <a:r>
              <a:rPr lang="en-US" dirty="0" smtClean="0"/>
              <a:t>founder </a:t>
            </a:r>
            <a:r>
              <a:rPr lang="en-US" dirty="0"/>
              <a:t>of Memphis, the design collective whose much-imitated works released a flood of wonky angled, brightly coloured furniture in laminated plastic, striped, polka-dotted and leopard-skinned, on the 1980s. </a:t>
            </a:r>
            <a:endParaRPr lang="en-US" dirty="0" smtClean="0"/>
          </a:p>
          <a:p>
            <a:endParaRPr lang="en-US" dirty="0"/>
          </a:p>
          <a:p>
            <a:r>
              <a:rPr lang="en-US" dirty="0" smtClean="0"/>
              <a:t>Memphis </a:t>
            </a:r>
            <a:r>
              <a:rPr lang="en-US" dirty="0"/>
              <a:t>was launched in a Milan gallery in September 1981, in a near riot of 2,000 people (amazing that furniture can arouse such passions). Its original pieces now sell in auction houses for prodigious sums.</a:t>
            </a:r>
          </a:p>
        </p:txBody>
      </p:sp>
    </p:spTree>
    <p:extLst>
      <p:ext uri="{BB962C8B-B14F-4D97-AF65-F5344CB8AC3E}">
        <p14:creationId xmlns:p14="http://schemas.microsoft.com/office/powerpoint/2010/main" val="346110299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Ettore</a:t>
            </a:r>
            <a:r>
              <a:rPr lang="en-US" dirty="0" smtClean="0"/>
              <a:t> </a:t>
            </a:r>
            <a:r>
              <a:rPr lang="en-US" dirty="0" err="1" smtClean="0"/>
              <a:t>Sottsass</a:t>
            </a:r>
            <a:r>
              <a:rPr lang="en-US" dirty="0" smtClean="0"/>
              <a:t>:  The Godfather of Italian Cool</a:t>
            </a:r>
            <a:endParaRPr lang="en-US" dirty="0"/>
          </a:p>
        </p:txBody>
      </p:sp>
      <p:pic>
        <p:nvPicPr>
          <p:cNvPr id="4" name="Content Placeholder 3"/>
          <p:cNvPicPr>
            <a:picLocks noGrp="1" noChangeAspect="1"/>
          </p:cNvPicPr>
          <p:nvPr>
            <p:ph idx="1"/>
          </p:nvPr>
        </p:nvPicPr>
        <p:blipFill>
          <a:blip r:embed="rId2"/>
          <a:srcRect t="-11871" b="-11871"/>
          <a:stretch>
            <a:fillRect/>
          </a:stretch>
        </p:blipFill>
        <p:spPr>
          <a:xfrm>
            <a:off x="457200" y="1600200"/>
            <a:ext cx="3719753" cy="2045721"/>
          </a:xfrm>
        </p:spPr>
      </p:pic>
      <p:pic>
        <p:nvPicPr>
          <p:cNvPr id="5" name="Picture 4"/>
          <p:cNvPicPr>
            <a:picLocks noChangeAspect="1"/>
          </p:cNvPicPr>
          <p:nvPr/>
        </p:nvPicPr>
        <p:blipFill>
          <a:blip r:embed="rId3"/>
          <a:stretch>
            <a:fillRect/>
          </a:stretch>
        </p:blipFill>
        <p:spPr>
          <a:xfrm>
            <a:off x="3714486" y="1816100"/>
            <a:ext cx="2481867" cy="2481867"/>
          </a:xfrm>
          <a:prstGeom prst="rect">
            <a:avLst/>
          </a:prstGeom>
        </p:spPr>
      </p:pic>
      <p:pic>
        <p:nvPicPr>
          <p:cNvPr id="6" name="Picture 5"/>
          <p:cNvPicPr>
            <a:picLocks noChangeAspect="1"/>
          </p:cNvPicPr>
          <p:nvPr/>
        </p:nvPicPr>
        <p:blipFill>
          <a:blip r:embed="rId4"/>
          <a:stretch>
            <a:fillRect/>
          </a:stretch>
        </p:blipFill>
        <p:spPr>
          <a:xfrm>
            <a:off x="457200" y="3645921"/>
            <a:ext cx="2885002" cy="2430614"/>
          </a:xfrm>
          <a:prstGeom prst="rect">
            <a:avLst/>
          </a:prstGeom>
        </p:spPr>
      </p:pic>
      <p:pic>
        <p:nvPicPr>
          <p:cNvPr id="7" name="Picture 6"/>
          <p:cNvPicPr>
            <a:picLocks noChangeAspect="1"/>
          </p:cNvPicPr>
          <p:nvPr/>
        </p:nvPicPr>
        <p:blipFill>
          <a:blip r:embed="rId5"/>
          <a:stretch>
            <a:fillRect/>
          </a:stretch>
        </p:blipFill>
        <p:spPr>
          <a:xfrm>
            <a:off x="6433664" y="1816100"/>
            <a:ext cx="2253136" cy="2999947"/>
          </a:xfrm>
          <a:prstGeom prst="rect">
            <a:avLst/>
          </a:prstGeom>
        </p:spPr>
      </p:pic>
    </p:spTree>
    <p:extLst>
      <p:ext uri="{BB962C8B-B14F-4D97-AF65-F5344CB8AC3E}">
        <p14:creationId xmlns:p14="http://schemas.microsoft.com/office/powerpoint/2010/main" val="362286844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Room divider 1981</a:t>
            </a:r>
            <a:br>
              <a:rPr lang="en-US" dirty="0" smtClean="0"/>
            </a:br>
            <a:r>
              <a:rPr lang="en-US" dirty="0" err="1" smtClean="0"/>
              <a:t>Ettore</a:t>
            </a:r>
            <a:r>
              <a:rPr lang="en-US" dirty="0" smtClean="0"/>
              <a:t> </a:t>
            </a:r>
            <a:r>
              <a:rPr lang="en-US" dirty="0" err="1" smtClean="0"/>
              <a:t>Sottsass</a:t>
            </a:r>
            <a:endParaRPr lang="en-US" dirty="0"/>
          </a:p>
        </p:txBody>
      </p:sp>
      <p:pic>
        <p:nvPicPr>
          <p:cNvPr id="4" name="Content Placeholder 3"/>
          <p:cNvPicPr>
            <a:picLocks noGrp="1" noChangeAspect="1"/>
          </p:cNvPicPr>
          <p:nvPr>
            <p:ph idx="1"/>
          </p:nvPr>
        </p:nvPicPr>
        <p:blipFill>
          <a:blip r:embed="rId2"/>
          <a:srcRect l="-54553" r="-54553"/>
          <a:stretch>
            <a:fillRect/>
          </a:stretch>
        </p:blipFill>
        <p:spPr/>
      </p:pic>
    </p:spTree>
    <p:extLst>
      <p:ext uri="{BB962C8B-B14F-4D97-AF65-F5344CB8AC3E}">
        <p14:creationId xmlns:p14="http://schemas.microsoft.com/office/powerpoint/2010/main" val="226493754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rcRect l="-61909" r="-61909"/>
          <a:stretch>
            <a:fillRect/>
          </a:stretch>
        </p:blipFill>
        <p:spPr/>
      </p:pic>
    </p:spTree>
    <p:extLst>
      <p:ext uri="{BB962C8B-B14F-4D97-AF65-F5344CB8AC3E}">
        <p14:creationId xmlns:p14="http://schemas.microsoft.com/office/powerpoint/2010/main" val="136640735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Ettore</a:t>
            </a:r>
            <a:r>
              <a:rPr lang="en-US" dirty="0" smtClean="0"/>
              <a:t> </a:t>
            </a:r>
            <a:r>
              <a:rPr lang="en-US" dirty="0" err="1" smtClean="0"/>
              <a:t>Sottsass</a:t>
            </a:r>
            <a:r>
              <a:rPr lang="en-US" dirty="0" smtClean="0"/>
              <a:t>, Italian designer, founder of ‘Memphis’</a:t>
            </a:r>
            <a:endParaRPr lang="en-US" dirty="0"/>
          </a:p>
        </p:txBody>
      </p:sp>
      <p:pic>
        <p:nvPicPr>
          <p:cNvPr id="6" name="Content Placeholder 5"/>
          <p:cNvPicPr>
            <a:picLocks noGrp="1" noChangeAspect="1"/>
          </p:cNvPicPr>
          <p:nvPr>
            <p:ph idx="1"/>
          </p:nvPr>
        </p:nvPicPr>
        <p:blipFill>
          <a:blip r:embed="rId2"/>
          <a:srcRect l="-2731" r="-2731"/>
          <a:stretch>
            <a:fillRect/>
          </a:stretch>
        </p:blipFill>
        <p:spPr/>
      </p:pic>
    </p:spTree>
    <p:extLst>
      <p:ext uri="{BB962C8B-B14F-4D97-AF65-F5344CB8AC3E}">
        <p14:creationId xmlns:p14="http://schemas.microsoft.com/office/powerpoint/2010/main" val="320297842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 </a:t>
            </a:r>
            <a:r>
              <a:rPr lang="en-US" dirty="0" err="1" smtClean="0"/>
              <a:t>Ettore</a:t>
            </a:r>
            <a:r>
              <a:rPr lang="en-US" dirty="0" smtClean="0"/>
              <a:t> </a:t>
            </a:r>
            <a:r>
              <a:rPr lang="en-US" dirty="0" err="1" smtClean="0"/>
              <a:t>Sottsass</a:t>
            </a:r>
            <a:r>
              <a:rPr lang="en-US" dirty="0" smtClean="0"/>
              <a:t> sofa</a:t>
            </a:r>
            <a:endParaRPr lang="en-US" dirty="0"/>
          </a:p>
        </p:txBody>
      </p:sp>
      <p:pic>
        <p:nvPicPr>
          <p:cNvPr id="4" name="Content Placeholder 3"/>
          <p:cNvPicPr>
            <a:picLocks noGrp="1" noChangeAspect="1"/>
          </p:cNvPicPr>
          <p:nvPr>
            <p:ph idx="1"/>
          </p:nvPr>
        </p:nvPicPr>
        <p:blipFill>
          <a:blip r:embed="rId2"/>
          <a:srcRect l="-8666" r="-8666"/>
          <a:stretch>
            <a:fillRect/>
          </a:stretch>
        </p:blipFill>
        <p:spPr/>
      </p:pic>
    </p:spTree>
    <p:extLst>
      <p:ext uri="{BB962C8B-B14F-4D97-AF65-F5344CB8AC3E}">
        <p14:creationId xmlns:p14="http://schemas.microsoft.com/office/powerpoint/2010/main" val="408745286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post modern chair</a:t>
            </a:r>
            <a:br>
              <a:rPr lang="en-US" dirty="0" smtClean="0"/>
            </a:br>
            <a:r>
              <a:rPr lang="en-US" sz="2000" dirty="0" smtClean="0"/>
              <a:t>Peter Shire’s 1981 ‘</a:t>
            </a:r>
            <a:r>
              <a:rPr lang="en-US" sz="2000" dirty="0" err="1" smtClean="0"/>
              <a:t>Bel</a:t>
            </a:r>
            <a:r>
              <a:rPr lang="en-US" sz="2000" dirty="0" smtClean="0"/>
              <a:t> Air’ chair</a:t>
            </a:r>
            <a:endParaRPr lang="en-US" sz="2000" dirty="0"/>
          </a:p>
        </p:txBody>
      </p:sp>
      <p:pic>
        <p:nvPicPr>
          <p:cNvPr id="4" name="Content Placeholder 3"/>
          <p:cNvPicPr>
            <a:picLocks noGrp="1" noChangeAspect="1"/>
          </p:cNvPicPr>
          <p:nvPr>
            <p:ph idx="1"/>
          </p:nvPr>
        </p:nvPicPr>
        <p:blipFill>
          <a:blip r:embed="rId2"/>
          <a:srcRect l="-50129" r="-50129"/>
          <a:stretch>
            <a:fillRect/>
          </a:stretch>
        </p:blipFill>
        <p:spPr>
          <a:xfrm>
            <a:off x="-1143000" y="1524000"/>
            <a:ext cx="7620533" cy="4191000"/>
          </a:xfrm>
        </p:spPr>
      </p:pic>
      <p:pic>
        <p:nvPicPr>
          <p:cNvPr id="3" name="Picture 2"/>
          <p:cNvPicPr>
            <a:picLocks noChangeAspect="1"/>
          </p:cNvPicPr>
          <p:nvPr/>
        </p:nvPicPr>
        <p:blipFill>
          <a:blip r:embed="rId3"/>
          <a:stretch>
            <a:fillRect/>
          </a:stretch>
        </p:blipFill>
        <p:spPr>
          <a:xfrm>
            <a:off x="5181600" y="1524000"/>
            <a:ext cx="3149600" cy="4724400"/>
          </a:xfrm>
          <a:prstGeom prst="rect">
            <a:avLst/>
          </a:prstGeom>
        </p:spPr>
      </p:pic>
    </p:spTree>
    <p:extLst>
      <p:ext uri="{BB962C8B-B14F-4D97-AF65-F5344CB8AC3E}">
        <p14:creationId xmlns:p14="http://schemas.microsoft.com/office/powerpoint/2010/main" val="138943997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t>‘Lido’</a:t>
            </a:r>
            <a:r>
              <a:rPr lang="en-US" dirty="0" smtClean="0"/>
              <a:t> </a:t>
            </a:r>
            <a:r>
              <a:rPr lang="en-US" dirty="0"/>
              <a:t>sofa by Michele De </a:t>
            </a:r>
            <a:r>
              <a:rPr lang="en-US" dirty="0" err="1"/>
              <a:t>Lucchi</a:t>
            </a:r>
            <a:r>
              <a:rPr lang="en-US" dirty="0"/>
              <a:t> for </a:t>
            </a:r>
            <a:r>
              <a:rPr lang="en-US" dirty="0" smtClean="0"/>
              <a:t>Memphis, </a:t>
            </a:r>
            <a:r>
              <a:rPr lang="en-US" dirty="0"/>
              <a:t>1982.</a:t>
            </a:r>
          </a:p>
        </p:txBody>
      </p:sp>
      <p:pic>
        <p:nvPicPr>
          <p:cNvPr id="4" name="Content Placeholder 3"/>
          <p:cNvPicPr>
            <a:picLocks noGrp="1" noChangeAspect="1"/>
          </p:cNvPicPr>
          <p:nvPr>
            <p:ph idx="1"/>
          </p:nvPr>
        </p:nvPicPr>
        <p:blipFill>
          <a:blip r:embed="rId2"/>
          <a:srcRect l="-15573" r="-15573"/>
          <a:stretch>
            <a:fillRect/>
          </a:stretch>
        </p:blipFill>
        <p:spPr/>
      </p:pic>
    </p:spTree>
    <p:extLst>
      <p:ext uri="{BB962C8B-B14F-4D97-AF65-F5344CB8AC3E}">
        <p14:creationId xmlns:p14="http://schemas.microsoft.com/office/powerpoint/2010/main" val="254360132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000" dirty="0"/>
              <a:t>Between 1981 and 1988, </a:t>
            </a:r>
            <a:r>
              <a:rPr lang="en-US" sz="2000" dirty="0" err="1"/>
              <a:t>Sottsass</a:t>
            </a:r>
            <a:r>
              <a:rPr lang="en-US" sz="2000" dirty="0"/>
              <a:t> and a small international group of like-minded designers who called themselves Memphis created nonconformist furniture. </a:t>
            </a:r>
            <a:br>
              <a:rPr lang="en-US" sz="2000" dirty="0"/>
            </a:br>
            <a:endParaRPr lang="en-US" sz="2000" dirty="0"/>
          </a:p>
        </p:txBody>
      </p:sp>
      <p:sp>
        <p:nvSpPr>
          <p:cNvPr id="3" name="Content Placeholder 2"/>
          <p:cNvSpPr>
            <a:spLocks noGrp="1"/>
          </p:cNvSpPr>
          <p:nvPr>
            <p:ph idx="1"/>
          </p:nvPr>
        </p:nvSpPr>
        <p:spPr/>
        <p:txBody>
          <a:bodyPr>
            <a:normAutofit/>
          </a:bodyPr>
          <a:lstStyle/>
          <a:p>
            <a:r>
              <a:rPr lang="en-US" dirty="0" smtClean="0"/>
              <a:t>The  </a:t>
            </a:r>
            <a:r>
              <a:rPr lang="en-US" dirty="0"/>
              <a:t>"Carlton" room divider is </a:t>
            </a:r>
            <a:r>
              <a:rPr lang="en-US" dirty="0" smtClean="0"/>
              <a:t>an </a:t>
            </a:r>
            <a:r>
              <a:rPr lang="en-US" dirty="0"/>
              <a:t>example of </a:t>
            </a:r>
            <a:r>
              <a:rPr lang="en-US" dirty="0" smtClean="0"/>
              <a:t> </a:t>
            </a:r>
            <a:r>
              <a:rPr lang="en-US" dirty="0"/>
              <a:t>Memphis designs. </a:t>
            </a:r>
            <a:endParaRPr lang="en-US" dirty="0" smtClean="0"/>
          </a:p>
          <a:p>
            <a:r>
              <a:rPr lang="en-US" dirty="0" smtClean="0"/>
              <a:t>Although </a:t>
            </a:r>
            <a:r>
              <a:rPr lang="en-US" dirty="0"/>
              <a:t>intended for a luxury market and of fine workmanship, it is made of cheap plastic laminates rather than fine woods. </a:t>
            </a:r>
            <a:endParaRPr lang="en-US" dirty="0" smtClean="0"/>
          </a:p>
          <a:p>
            <a:r>
              <a:rPr lang="en-US" dirty="0" smtClean="0"/>
              <a:t>The </a:t>
            </a:r>
            <a:r>
              <a:rPr lang="en-US" dirty="0"/>
              <a:t>vivid colors and seemingly random interplay of solids and voids suggest avant-garde painting and sculpture. </a:t>
            </a:r>
            <a:endParaRPr lang="en-US" dirty="0" smtClean="0"/>
          </a:p>
          <a:p>
            <a:r>
              <a:rPr lang="en-US" dirty="0" smtClean="0"/>
              <a:t>Yet</a:t>
            </a:r>
            <a:r>
              <a:rPr lang="en-US" dirty="0"/>
              <a:t>, typical of </a:t>
            </a:r>
            <a:r>
              <a:rPr lang="en-US" dirty="0" err="1"/>
              <a:t>Sottsass</a:t>
            </a:r>
            <a:r>
              <a:rPr lang="en-US" dirty="0"/>
              <a:t>, underlying the surface brilliance is an entirely logical structural system, of real and implied equilateral triangles.</a:t>
            </a:r>
          </a:p>
        </p:txBody>
      </p:sp>
    </p:spTree>
    <p:extLst>
      <p:ext uri="{BB962C8B-B14F-4D97-AF65-F5344CB8AC3E}">
        <p14:creationId xmlns:p14="http://schemas.microsoft.com/office/powerpoint/2010/main" val="25806538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2800" dirty="0" smtClean="0"/>
              <a:t>Sears Catalog Houses</a:t>
            </a:r>
            <a:br>
              <a:rPr lang="en-US" sz="2800" dirty="0" smtClean="0"/>
            </a:br>
            <a:endParaRPr lang="en-US" sz="2800" dirty="0"/>
          </a:p>
        </p:txBody>
      </p:sp>
      <p:sp>
        <p:nvSpPr>
          <p:cNvPr id="3" name="Content Placeholder 2"/>
          <p:cNvSpPr>
            <a:spLocks noGrp="1"/>
          </p:cNvSpPr>
          <p:nvPr>
            <p:ph idx="1"/>
          </p:nvPr>
        </p:nvSpPr>
        <p:spPr/>
        <p:txBody>
          <a:bodyPr/>
          <a:lstStyle/>
          <a:p>
            <a:r>
              <a:rPr lang="en-US" sz="2000" dirty="0"/>
              <a:t>Sears’ offer gave Americans the popular styles they were seeking, as well as up-to-date floor plans that didn’t </a:t>
            </a:r>
            <a:r>
              <a:rPr lang="en-US" sz="2000" dirty="0" smtClean="0"/>
              <a:t>require an architect.</a:t>
            </a:r>
          </a:p>
          <a:p>
            <a:endParaRPr lang="en-US" sz="2000" dirty="0" smtClean="0"/>
          </a:p>
          <a:p>
            <a:r>
              <a:rPr lang="en-US" sz="2000" dirty="0" smtClean="0"/>
              <a:t>The </a:t>
            </a:r>
            <a:r>
              <a:rPr lang="en-US" sz="2000" dirty="0"/>
              <a:t>option was also easily constructible, coming in a package of framing and trim materials that </a:t>
            </a:r>
            <a:r>
              <a:rPr lang="en-US" sz="2000" dirty="0" smtClean="0"/>
              <a:t>arrived by rail.</a:t>
            </a:r>
          </a:p>
          <a:p>
            <a:endParaRPr lang="en-US" sz="2000" dirty="0"/>
          </a:p>
          <a:p>
            <a:r>
              <a:rPr lang="en-US" sz="2000" dirty="0" smtClean="0"/>
              <a:t>The </a:t>
            </a:r>
            <a:r>
              <a:rPr lang="en-US" sz="2000" dirty="0"/>
              <a:t>style, the </a:t>
            </a:r>
            <a:r>
              <a:rPr lang="en-US" sz="2000" dirty="0" smtClean="0"/>
              <a:t>convenience and </a:t>
            </a:r>
            <a:r>
              <a:rPr lang="en-US" sz="2000" dirty="0"/>
              <a:t>the savings that resulted from reduced design fees and </a:t>
            </a:r>
            <a:r>
              <a:rPr lang="en-US" sz="2000" dirty="0" smtClean="0"/>
              <a:t>efficient on</a:t>
            </a:r>
            <a:r>
              <a:rPr lang="en-US" sz="2000" dirty="0"/>
              <a:t>-site framing were attractive enough to consumers to earn </a:t>
            </a:r>
            <a:r>
              <a:rPr lang="en-US" sz="2000" dirty="0" smtClean="0"/>
              <a:t>Sears over </a:t>
            </a:r>
            <a:r>
              <a:rPr lang="en-US" sz="2000" dirty="0"/>
              <a:t>70,000 customers between </a:t>
            </a:r>
            <a:r>
              <a:rPr lang="en-US" sz="2000" dirty="0" smtClean="0"/>
              <a:t>1908  and  1940.  </a:t>
            </a:r>
            <a:endParaRPr lang="en-US" sz="2000" dirty="0"/>
          </a:p>
          <a:p>
            <a:pPr marL="0" indent="0">
              <a:buNone/>
            </a:pPr>
            <a:endParaRPr lang="en-US" sz="2000" dirty="0"/>
          </a:p>
        </p:txBody>
      </p:sp>
    </p:spTree>
    <p:extLst>
      <p:ext uri="{BB962C8B-B14F-4D97-AF65-F5344CB8AC3E}">
        <p14:creationId xmlns:p14="http://schemas.microsoft.com/office/powerpoint/2010/main" val="342190690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Best Products</a:t>
            </a:r>
            <a:br>
              <a:rPr lang="en-US" dirty="0" smtClean="0"/>
            </a:br>
            <a:r>
              <a:rPr lang="en-US" dirty="0" smtClean="0"/>
              <a:t>SITE Architecture 1974</a:t>
            </a:r>
            <a:endParaRPr lang="en-US" dirty="0"/>
          </a:p>
        </p:txBody>
      </p:sp>
      <p:pic>
        <p:nvPicPr>
          <p:cNvPr id="4" name="Content Placeholder 3"/>
          <p:cNvPicPr>
            <a:picLocks noGrp="1" noChangeAspect="1"/>
          </p:cNvPicPr>
          <p:nvPr>
            <p:ph idx="1"/>
          </p:nvPr>
        </p:nvPicPr>
        <p:blipFill>
          <a:blip r:embed="rId2"/>
          <a:srcRect l="-20914" r="-20914"/>
          <a:stretch>
            <a:fillRect/>
          </a:stretch>
        </p:blipFill>
        <p:spPr/>
      </p:pic>
    </p:spTree>
    <p:extLst>
      <p:ext uri="{BB962C8B-B14F-4D97-AF65-F5344CB8AC3E}">
        <p14:creationId xmlns:p14="http://schemas.microsoft.com/office/powerpoint/2010/main" val="415400084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Best</a:t>
            </a:r>
            <a:r>
              <a:rPr lang="en-US" dirty="0"/>
              <a:t> </a:t>
            </a:r>
            <a:r>
              <a:rPr lang="en-US" dirty="0" smtClean="0"/>
              <a:t>Products </a:t>
            </a:r>
            <a:r>
              <a:rPr lang="en-US" dirty="0"/>
              <a:t>“Tilt” Showroom, 1978</a:t>
            </a:r>
          </a:p>
        </p:txBody>
      </p:sp>
      <p:pic>
        <p:nvPicPr>
          <p:cNvPr id="4" name="Content Placeholder 3"/>
          <p:cNvPicPr>
            <a:picLocks noGrp="1" noChangeAspect="1"/>
          </p:cNvPicPr>
          <p:nvPr>
            <p:ph idx="1"/>
          </p:nvPr>
        </p:nvPicPr>
        <p:blipFill>
          <a:blip r:embed="rId2"/>
          <a:srcRect l="-9922" r="-9922"/>
          <a:stretch>
            <a:fillRect/>
          </a:stretch>
        </p:blipFill>
        <p:spPr/>
      </p:pic>
    </p:spTree>
    <p:extLst>
      <p:ext uri="{BB962C8B-B14F-4D97-AF65-F5344CB8AC3E}">
        <p14:creationId xmlns:p14="http://schemas.microsoft.com/office/powerpoint/2010/main" val="390884899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Longaberger corporate headquarters, Ohio:</a:t>
            </a:r>
            <a:br>
              <a:rPr lang="en-US" dirty="0" smtClean="0"/>
            </a:br>
            <a:r>
              <a:rPr lang="en-US" dirty="0" smtClean="0"/>
              <a:t>More ‘novelty’ than Post Modern</a:t>
            </a:r>
            <a:endParaRPr lang="en-US" dirty="0"/>
          </a:p>
        </p:txBody>
      </p:sp>
      <p:pic>
        <p:nvPicPr>
          <p:cNvPr id="4" name="Content Placeholder 3"/>
          <p:cNvPicPr>
            <a:picLocks noGrp="1" noChangeAspect="1"/>
          </p:cNvPicPr>
          <p:nvPr>
            <p:ph idx="1"/>
          </p:nvPr>
        </p:nvPicPr>
        <p:blipFill>
          <a:blip r:embed="rId2"/>
          <a:srcRect l="-10550" r="-10550"/>
          <a:stretch>
            <a:fillRect/>
          </a:stretch>
        </p:blipFill>
        <p:spPr/>
      </p:pic>
    </p:spTree>
    <p:extLst>
      <p:ext uri="{BB962C8B-B14F-4D97-AF65-F5344CB8AC3E}">
        <p14:creationId xmlns:p14="http://schemas.microsoft.com/office/powerpoint/2010/main" val="421255837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smtClean="0">
                <a:hlinkClick r:id="rId2"/>
              </a:rPr>
              <a:t>Post Modern Design</a:t>
            </a:r>
            <a:endParaRPr lang="en-US" dirty="0"/>
          </a:p>
        </p:txBody>
      </p:sp>
    </p:spTree>
    <p:extLst>
      <p:ext uri="{BB962C8B-B14F-4D97-AF65-F5344CB8AC3E}">
        <p14:creationId xmlns:p14="http://schemas.microsoft.com/office/powerpoint/2010/main" val="316390914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algn="ctr" fontAlgn="auto">
              <a:spcAft>
                <a:spcPts val="0"/>
              </a:spcAft>
              <a:defRPr/>
            </a:pPr>
            <a:r>
              <a:rPr lang="en-US" dirty="0" smtClean="0"/>
              <a:t>Postmodernism</a:t>
            </a:r>
          </a:p>
        </p:txBody>
      </p:sp>
      <p:sp>
        <p:nvSpPr>
          <p:cNvPr id="2" name="Content Placeholder 1"/>
          <p:cNvSpPr>
            <a:spLocks noGrp="1"/>
          </p:cNvSpPr>
          <p:nvPr>
            <p:ph idx="1"/>
          </p:nvPr>
        </p:nvSpPr>
        <p:spPr/>
        <p:txBody>
          <a:bodyPr/>
          <a:lstStyle/>
          <a:p>
            <a:r>
              <a:rPr lang="en-US" sz="2000" dirty="0" smtClean="0"/>
              <a:t>A reaction to and rejection of much of what  Modernism was about. </a:t>
            </a:r>
          </a:p>
          <a:p>
            <a:endParaRPr lang="en-US" sz="2000" dirty="0" smtClean="0"/>
          </a:p>
          <a:p>
            <a:r>
              <a:rPr lang="en-US" sz="2000" dirty="0"/>
              <a:t>In particular </a:t>
            </a:r>
            <a:r>
              <a:rPr lang="en-US" sz="2000" dirty="0" smtClean="0"/>
              <a:t>Post-Modernism attacks </a:t>
            </a:r>
            <a:r>
              <a:rPr lang="en-US" sz="2000" dirty="0"/>
              <a:t>the use of sharp binary classifications such as male versus female, straight versus gay, white versus black, and imperial versus </a:t>
            </a:r>
            <a:r>
              <a:rPr lang="en-US" sz="2000" dirty="0" smtClean="0"/>
              <a:t>colonial.</a:t>
            </a:r>
          </a:p>
          <a:p>
            <a:pPr marL="0" indent="0">
              <a:buNone/>
            </a:pPr>
            <a:r>
              <a:rPr lang="en-US" sz="2000" dirty="0" smtClean="0"/>
              <a:t>  </a:t>
            </a:r>
          </a:p>
          <a:p>
            <a:r>
              <a:rPr lang="en-US" sz="2000" dirty="0" smtClean="0"/>
              <a:t>Instead </a:t>
            </a:r>
            <a:r>
              <a:rPr lang="en-US" sz="2000" dirty="0"/>
              <a:t>it holds realities to be plural and relative, and to be dependent on who the interested parties are and the nature of these interests</a:t>
            </a:r>
            <a:r>
              <a:rPr lang="en-US" sz="2000" dirty="0" smtClean="0"/>
              <a:t>.</a:t>
            </a:r>
          </a:p>
          <a:p>
            <a:endParaRPr lang="en-US" sz="2000" dirty="0" smtClean="0"/>
          </a:p>
          <a:p>
            <a:r>
              <a:rPr lang="en-US" sz="2000" dirty="0" smtClean="0"/>
              <a:t>It </a:t>
            </a:r>
            <a:r>
              <a:rPr lang="en-US" sz="2000" dirty="0"/>
              <a:t>claims that there is no absolute truth and that the way people perceive the world is subjective. </a:t>
            </a:r>
          </a:p>
        </p:txBody>
      </p:sp>
    </p:spTree>
    <p:extLst>
      <p:ext uri="{BB962C8B-B14F-4D97-AF65-F5344CB8AC3E}">
        <p14:creationId xmlns:p14="http://schemas.microsoft.com/office/powerpoint/2010/main" val="1551679985"/>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Post Modernism</a:t>
            </a:r>
            <a:endParaRPr lang="en-US" dirty="0"/>
          </a:p>
        </p:txBody>
      </p:sp>
      <p:sp>
        <p:nvSpPr>
          <p:cNvPr id="3" name="Content Placeholder 2"/>
          <p:cNvSpPr>
            <a:spLocks noGrp="1"/>
          </p:cNvSpPr>
          <p:nvPr>
            <p:ph idx="1"/>
          </p:nvPr>
        </p:nvSpPr>
        <p:spPr/>
        <p:txBody>
          <a:bodyPr/>
          <a:lstStyle/>
          <a:p>
            <a:r>
              <a:rPr lang="en-US" sz="2800" dirty="0"/>
              <a:t>Postmodernism has influenced many cultural fields, including religion, literary criticism, sociology, linguistics, architecture, history, anthropology, visual arts, and music.</a:t>
            </a:r>
          </a:p>
          <a:p>
            <a:endParaRPr lang="en-US" sz="2800" dirty="0"/>
          </a:p>
        </p:txBody>
      </p:sp>
    </p:spTree>
    <p:extLst>
      <p:ext uri="{BB962C8B-B14F-4D97-AF65-F5344CB8AC3E}">
        <p14:creationId xmlns:p14="http://schemas.microsoft.com/office/powerpoint/2010/main" val="338638422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2400" dirty="0" smtClean="0"/>
              <a:t>Post-Modernism and Architecture</a:t>
            </a:r>
            <a:br>
              <a:rPr lang="en-US" sz="2400" dirty="0" smtClean="0"/>
            </a:br>
            <a:endParaRPr lang="en-US" sz="2400" dirty="0"/>
          </a:p>
        </p:txBody>
      </p:sp>
      <p:sp>
        <p:nvSpPr>
          <p:cNvPr id="3" name="Content Placeholder 2"/>
          <p:cNvSpPr>
            <a:spLocks noGrp="1"/>
          </p:cNvSpPr>
          <p:nvPr>
            <p:ph idx="1"/>
          </p:nvPr>
        </p:nvSpPr>
        <p:spPr/>
        <p:txBody>
          <a:bodyPr/>
          <a:lstStyle/>
          <a:p>
            <a:r>
              <a:rPr lang="en-US" sz="2000" dirty="0" smtClean="0"/>
              <a:t>Within </a:t>
            </a:r>
            <a:r>
              <a:rPr lang="en-US" sz="2000" dirty="0"/>
              <a:t>architecture, </a:t>
            </a:r>
            <a:r>
              <a:rPr lang="en-US" sz="2000" dirty="0" smtClean="0"/>
              <a:t>Post Modernism began as </a:t>
            </a:r>
            <a:r>
              <a:rPr lang="en-US" sz="2000" dirty="0"/>
              <a:t>a response to the perceived blandness, hostility, and Utopianism of the Modern movement. </a:t>
            </a:r>
            <a:endParaRPr lang="en-US" sz="2000" dirty="0" smtClean="0"/>
          </a:p>
          <a:p>
            <a:endParaRPr lang="en-US" sz="2000" dirty="0"/>
          </a:p>
          <a:p>
            <a:r>
              <a:rPr lang="en-US" sz="2000" dirty="0" smtClean="0"/>
              <a:t>Modern </a:t>
            </a:r>
            <a:r>
              <a:rPr lang="en-US" sz="2000" dirty="0"/>
              <a:t>Architecture, as established and developed by people such as Walter Gropius, Le Corbusier, and Philip Johnson, was focused on the pursuit of a perceived ideal perfection, and attempted harmony of form and function</a:t>
            </a:r>
            <a:r>
              <a:rPr lang="en-US" sz="2000" dirty="0" smtClean="0"/>
              <a:t>, </a:t>
            </a:r>
            <a:r>
              <a:rPr lang="en-US" sz="2000" dirty="0"/>
              <a:t>and dismissal of "frivolous ornament</a:t>
            </a:r>
            <a:r>
              <a:rPr lang="en-US" sz="2000" dirty="0" smtClean="0"/>
              <a:t>.”</a:t>
            </a:r>
          </a:p>
          <a:p>
            <a:endParaRPr lang="en-US" sz="2000" dirty="0" smtClean="0"/>
          </a:p>
          <a:p>
            <a:r>
              <a:rPr lang="en-US" sz="2000" dirty="0"/>
              <a:t>Postmodernist architecture was one of the first aesthetic movements to openly challenge Modernism as antiquated and "totalitarian", favoring personal preferences and variety over objective, ultimate truths or principles.</a:t>
            </a:r>
          </a:p>
        </p:txBody>
      </p:sp>
    </p:spTree>
    <p:extLst>
      <p:ext uri="{BB962C8B-B14F-4D97-AF65-F5344CB8AC3E}">
        <p14:creationId xmlns:p14="http://schemas.microsoft.com/office/powerpoint/2010/main" val="92253844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2400" dirty="0" smtClean="0"/>
              <a:t>Robert </a:t>
            </a:r>
            <a:r>
              <a:rPr lang="en-US" sz="2400" dirty="0" err="1" smtClean="0"/>
              <a:t>Venturi</a:t>
            </a:r>
            <a:r>
              <a:rPr lang="en-US" sz="2400" dirty="0" smtClean="0"/>
              <a:t>, American architect, wrote </a:t>
            </a:r>
            <a:br>
              <a:rPr lang="en-US" sz="2400" dirty="0" smtClean="0"/>
            </a:br>
            <a:r>
              <a:rPr lang="en-US" sz="2400" dirty="0" smtClean="0"/>
              <a:t>“Complexity and Contradiction in Architecture” , 1966</a:t>
            </a:r>
            <a:endParaRPr lang="en-US" sz="2400" dirty="0"/>
          </a:p>
        </p:txBody>
      </p:sp>
      <p:sp>
        <p:nvSpPr>
          <p:cNvPr id="3" name="Content Placeholder 2"/>
          <p:cNvSpPr>
            <a:spLocks noGrp="1"/>
          </p:cNvSpPr>
          <p:nvPr>
            <p:ph idx="1"/>
          </p:nvPr>
        </p:nvSpPr>
        <p:spPr/>
        <p:txBody>
          <a:bodyPr/>
          <a:lstStyle/>
          <a:p>
            <a:r>
              <a:rPr lang="en-US" sz="2800" dirty="0" smtClean="0"/>
              <a:t>Messy  vitality, and richness over simplicity.</a:t>
            </a:r>
          </a:p>
          <a:p>
            <a:pPr marL="0" indent="0">
              <a:buNone/>
            </a:pPr>
            <a:r>
              <a:rPr lang="en-US" sz="2800" dirty="0" smtClean="0"/>
              <a:t>    and clarity. </a:t>
            </a:r>
          </a:p>
          <a:p>
            <a:pPr marL="0" indent="0">
              <a:buNone/>
            </a:pPr>
            <a:endParaRPr lang="en-US" sz="2800" dirty="0"/>
          </a:p>
          <a:p>
            <a:r>
              <a:rPr lang="en-US" sz="2800" dirty="0"/>
              <a:t>M</a:t>
            </a:r>
            <a:r>
              <a:rPr lang="en-US" sz="2800" dirty="0" smtClean="0"/>
              <a:t>any levels of meaning, a combination of visual forms, decoration and ornament for its own sake</a:t>
            </a:r>
          </a:p>
          <a:p>
            <a:r>
              <a:rPr lang="en-US" sz="2800" dirty="0"/>
              <a:t>M</a:t>
            </a:r>
            <a:r>
              <a:rPr lang="en-US" sz="2800" dirty="0" smtClean="0"/>
              <a:t>ixed media, symbolism, </a:t>
            </a:r>
            <a:r>
              <a:rPr lang="en-US" sz="2800" dirty="0" err="1" smtClean="0"/>
              <a:t>representationalism</a:t>
            </a:r>
            <a:r>
              <a:rPr lang="en-US" sz="2800" dirty="0" smtClean="0"/>
              <a:t>, and starting with the users value system rather than seeking to impose the designer’s values on the user. </a:t>
            </a:r>
          </a:p>
          <a:p>
            <a:endParaRPr lang="en-US" sz="2000" dirty="0"/>
          </a:p>
          <a:p>
            <a:endParaRPr lang="en-US" sz="2000" dirty="0"/>
          </a:p>
        </p:txBody>
      </p:sp>
    </p:spTree>
    <p:extLst>
      <p:ext uri="{BB962C8B-B14F-4D97-AF65-F5344CB8AC3E}">
        <p14:creationId xmlns:p14="http://schemas.microsoft.com/office/powerpoint/2010/main" val="302756913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304800" y="609600"/>
            <a:ext cx="8229600" cy="1143000"/>
          </a:xfrm>
        </p:spPr>
        <p:txBody>
          <a:bodyPr/>
          <a:lstStyle/>
          <a:p>
            <a:r>
              <a:rPr lang="en-US" smtClean="0"/>
              <a:t>Postmodernism</a:t>
            </a:r>
          </a:p>
        </p:txBody>
      </p:sp>
      <p:sp>
        <p:nvSpPr>
          <p:cNvPr id="9219" name="Rectangle 3"/>
          <p:cNvSpPr>
            <a:spLocks noGrp="1" noChangeArrowheads="1"/>
          </p:cNvSpPr>
          <p:nvPr>
            <p:ph idx="1"/>
          </p:nvPr>
        </p:nvSpPr>
        <p:spPr/>
        <p:txBody>
          <a:bodyPr/>
          <a:lstStyle/>
          <a:p>
            <a:r>
              <a:rPr lang="en-US" dirty="0" smtClean="0"/>
              <a:t>Postmodernism is more than a stylistic term. </a:t>
            </a:r>
          </a:p>
          <a:p>
            <a:endParaRPr lang="en-US" dirty="0" smtClean="0"/>
          </a:p>
          <a:p>
            <a:r>
              <a:rPr lang="en-US" dirty="0" smtClean="0"/>
              <a:t>Postmodernism is a shift in the philosophy of architecture and the arts.</a:t>
            </a:r>
          </a:p>
          <a:p>
            <a:endParaRPr lang="en-US" dirty="0" smtClean="0"/>
          </a:p>
          <a:p>
            <a:r>
              <a:rPr lang="en-US" dirty="0" smtClean="0"/>
              <a:t>Postmodernism mixed “high art” and “popular culture”.</a:t>
            </a:r>
          </a:p>
          <a:p>
            <a:endParaRPr lang="en-US" dirty="0" smtClean="0"/>
          </a:p>
          <a:p>
            <a:r>
              <a:rPr lang="en-US" dirty="0" smtClean="0"/>
              <a:t>Postmodernism extended deeply into consumer society. </a:t>
            </a:r>
          </a:p>
        </p:txBody>
      </p:sp>
    </p:spTree>
    <p:extLst>
      <p:ext uri="{BB962C8B-B14F-4D97-AF65-F5344CB8AC3E}">
        <p14:creationId xmlns:p14="http://schemas.microsoft.com/office/powerpoint/2010/main" val="332321097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5" descr="441bg"/>
          <p:cNvPicPr>
            <a:picLocks noChangeAspect="1" noChangeArrowheads="1"/>
          </p:cNvPicPr>
          <p:nvPr/>
        </p:nvPicPr>
        <p:blipFill>
          <a:blip r:embed="rId2" cstate="print"/>
          <a:srcRect/>
          <a:stretch>
            <a:fillRect/>
          </a:stretch>
        </p:blipFill>
        <p:spPr bwMode="auto">
          <a:xfrm>
            <a:off x="0" y="0"/>
            <a:ext cx="5129213" cy="6705600"/>
          </a:xfrm>
          <a:prstGeom prst="rect">
            <a:avLst/>
          </a:prstGeom>
          <a:noFill/>
          <a:ln w="9525">
            <a:noFill/>
            <a:miter lim="800000"/>
            <a:headEnd/>
            <a:tailEnd/>
          </a:ln>
        </p:spPr>
      </p:pic>
      <p:pic>
        <p:nvPicPr>
          <p:cNvPr id="10243" name="Picture 3"/>
          <p:cNvPicPr>
            <a:picLocks noChangeAspect="1" noChangeArrowheads="1"/>
          </p:cNvPicPr>
          <p:nvPr/>
        </p:nvPicPr>
        <p:blipFill>
          <a:blip r:embed="rId3" cstate="print"/>
          <a:srcRect/>
          <a:stretch>
            <a:fillRect/>
          </a:stretch>
        </p:blipFill>
        <p:spPr bwMode="auto">
          <a:xfrm>
            <a:off x="6705600" y="0"/>
            <a:ext cx="1524000" cy="2300378"/>
          </a:xfrm>
          <a:prstGeom prst="rect">
            <a:avLst/>
          </a:prstGeom>
          <a:noFill/>
          <a:ln w="9525">
            <a:noFill/>
            <a:miter lim="800000"/>
            <a:headEnd/>
            <a:tailEnd/>
          </a:ln>
        </p:spPr>
      </p:pic>
      <p:pic>
        <p:nvPicPr>
          <p:cNvPr id="10244" name="Picture 4"/>
          <p:cNvPicPr>
            <a:picLocks noChangeAspect="1" noChangeArrowheads="1"/>
          </p:cNvPicPr>
          <p:nvPr/>
        </p:nvPicPr>
        <p:blipFill>
          <a:blip r:embed="rId4" cstate="print"/>
          <a:srcRect/>
          <a:stretch>
            <a:fillRect/>
          </a:stretch>
        </p:blipFill>
        <p:spPr bwMode="auto">
          <a:xfrm>
            <a:off x="5105400" y="0"/>
            <a:ext cx="1676399" cy="2302350"/>
          </a:xfrm>
          <a:prstGeom prst="rect">
            <a:avLst/>
          </a:prstGeom>
          <a:noFill/>
          <a:ln w="9525">
            <a:noFill/>
            <a:miter lim="800000"/>
            <a:headEnd/>
            <a:tailEnd/>
          </a:ln>
        </p:spPr>
      </p:pic>
      <p:pic>
        <p:nvPicPr>
          <p:cNvPr id="10245" name="Picture 5"/>
          <p:cNvPicPr>
            <a:picLocks noChangeAspect="1" noChangeArrowheads="1"/>
          </p:cNvPicPr>
          <p:nvPr/>
        </p:nvPicPr>
        <p:blipFill>
          <a:blip r:embed="rId5" cstate="print"/>
          <a:srcRect/>
          <a:stretch>
            <a:fillRect/>
          </a:stretch>
        </p:blipFill>
        <p:spPr bwMode="auto">
          <a:xfrm>
            <a:off x="5105400" y="2285999"/>
            <a:ext cx="3124200" cy="3110315"/>
          </a:xfrm>
          <a:prstGeom prst="rect">
            <a:avLst/>
          </a:prstGeom>
          <a:noFill/>
          <a:ln w="9525">
            <a:noFill/>
            <a:miter lim="800000"/>
            <a:headEnd/>
            <a:tailEnd/>
          </a:ln>
        </p:spPr>
      </p:pic>
    </p:spTree>
    <p:extLst>
      <p:ext uri="{BB962C8B-B14F-4D97-AF65-F5344CB8AC3E}">
        <p14:creationId xmlns:p14="http://schemas.microsoft.com/office/powerpoint/2010/main" val="20399210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sz="2000" dirty="0"/>
              <a:t>More than just creating a space, Sears’ strategy was to eventually sell the home-building customer all the finishes, furnishings, plumbing and heating equipment — </a:t>
            </a:r>
            <a:r>
              <a:rPr lang="en-US" sz="2000" dirty="0" smtClean="0"/>
              <a:t>all </a:t>
            </a:r>
            <a:r>
              <a:rPr lang="en-US" sz="2000" dirty="0"/>
              <a:t>available in the Sears main retail catalogue. </a:t>
            </a:r>
            <a:endParaRPr lang="en-US" sz="2000" dirty="0" smtClean="0"/>
          </a:p>
          <a:p>
            <a:endParaRPr lang="en-US" sz="2000" dirty="0" smtClean="0"/>
          </a:p>
          <a:p>
            <a:r>
              <a:rPr lang="en-US" sz="2000" dirty="0" smtClean="0"/>
              <a:t>Seeing </a:t>
            </a:r>
            <a:r>
              <a:rPr lang="en-US" sz="2000" dirty="0"/>
              <a:t>the effectiveness of their plan, other mass </a:t>
            </a:r>
            <a:r>
              <a:rPr lang="en-US" sz="2000" dirty="0" smtClean="0"/>
              <a:t>merchandisers, such as Montgomery Ward,  </a:t>
            </a:r>
            <a:r>
              <a:rPr lang="en-US" sz="2000" dirty="0"/>
              <a:t>quickly followed </a:t>
            </a:r>
            <a:r>
              <a:rPr lang="en-US" sz="2000" dirty="0" smtClean="0"/>
              <a:t>suit. </a:t>
            </a:r>
            <a:endParaRPr lang="en-US" sz="2000" dirty="0"/>
          </a:p>
        </p:txBody>
      </p:sp>
    </p:spTree>
    <p:extLst>
      <p:ext uri="{BB962C8B-B14F-4D97-AF65-F5344CB8AC3E}">
        <p14:creationId xmlns:p14="http://schemas.microsoft.com/office/powerpoint/2010/main" val="345475071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r>
              <a:rPr lang="en-US" dirty="0" smtClean="0"/>
              <a:t>Postmodernism</a:t>
            </a:r>
          </a:p>
        </p:txBody>
      </p:sp>
      <p:sp>
        <p:nvSpPr>
          <p:cNvPr id="11267" name="Rectangle 3"/>
          <p:cNvSpPr>
            <a:spLocks noGrp="1" noChangeArrowheads="1"/>
          </p:cNvSpPr>
          <p:nvPr>
            <p:ph idx="1"/>
          </p:nvPr>
        </p:nvSpPr>
        <p:spPr/>
        <p:txBody>
          <a:bodyPr/>
          <a:lstStyle/>
          <a:p>
            <a:pPr>
              <a:buFontTx/>
              <a:buNone/>
            </a:pPr>
            <a:r>
              <a:rPr lang="en-US" dirty="0" smtClean="0"/>
              <a:t>…the postmodern typically subverts traditions from within through a form of double coding. </a:t>
            </a:r>
          </a:p>
          <a:p>
            <a:pPr>
              <a:buFontTx/>
              <a:buNone/>
            </a:pPr>
            <a:r>
              <a:rPr lang="en-US" dirty="0" smtClean="0"/>
              <a:t>It accepts conventions in order to criticize and extend modern, the classical and other traditions.  </a:t>
            </a:r>
          </a:p>
          <a:p>
            <a:pPr>
              <a:buFontTx/>
              <a:buNone/>
            </a:pPr>
            <a:r>
              <a:rPr lang="en-US" dirty="0" smtClean="0"/>
              <a:t>		--Antonia Reeve</a:t>
            </a:r>
          </a:p>
          <a:p>
            <a:pPr>
              <a:buFontTx/>
              <a:buNone/>
            </a:pPr>
            <a:endParaRPr lang="en-US" dirty="0" smtClean="0"/>
          </a:p>
        </p:txBody>
      </p:sp>
    </p:spTree>
    <p:extLst>
      <p:ext uri="{BB962C8B-B14F-4D97-AF65-F5344CB8AC3E}">
        <p14:creationId xmlns:p14="http://schemas.microsoft.com/office/powerpoint/2010/main" val="353833492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0" y="0"/>
            <a:ext cx="8229600" cy="1143000"/>
          </a:xfrm>
        </p:spPr>
        <p:txBody>
          <a:bodyPr/>
          <a:lstStyle/>
          <a:p>
            <a:pPr algn="ctr"/>
            <a:r>
              <a:rPr lang="en-US" dirty="0" smtClean="0"/>
              <a:t>Characteristics of Postmodernism</a:t>
            </a:r>
          </a:p>
        </p:txBody>
      </p:sp>
      <p:sp>
        <p:nvSpPr>
          <p:cNvPr id="12291" name="Rectangle 3"/>
          <p:cNvSpPr>
            <a:spLocks noGrp="1" noChangeArrowheads="1"/>
          </p:cNvSpPr>
          <p:nvPr>
            <p:ph idx="1"/>
          </p:nvPr>
        </p:nvSpPr>
        <p:spPr>
          <a:xfrm>
            <a:off x="0" y="1219200"/>
            <a:ext cx="8229600" cy="5867400"/>
          </a:xfrm>
        </p:spPr>
        <p:txBody>
          <a:bodyPr/>
          <a:lstStyle/>
          <a:p>
            <a:pPr>
              <a:lnSpc>
                <a:spcPct val="90000"/>
              </a:lnSpc>
              <a:buFontTx/>
              <a:buNone/>
            </a:pPr>
            <a:r>
              <a:rPr lang="en-US" sz="2800" b="1" dirty="0" smtClean="0"/>
              <a:t>Subvert Traditions</a:t>
            </a:r>
            <a:r>
              <a:rPr lang="en-US" sz="2800" dirty="0" smtClean="0"/>
              <a:t> – to undermine, destroy, or overthrow time-honored practice, modes of thought or behavior that have been previously followed.</a:t>
            </a:r>
          </a:p>
          <a:p>
            <a:pPr>
              <a:lnSpc>
                <a:spcPct val="90000"/>
              </a:lnSpc>
              <a:buFontTx/>
              <a:buNone/>
            </a:pPr>
            <a:endParaRPr lang="en-US" sz="2800" dirty="0" smtClean="0"/>
          </a:p>
          <a:p>
            <a:pPr>
              <a:lnSpc>
                <a:spcPct val="90000"/>
              </a:lnSpc>
              <a:buFontTx/>
              <a:buNone/>
            </a:pPr>
            <a:r>
              <a:rPr lang="en-US" sz="2800" b="1" dirty="0" smtClean="0"/>
              <a:t>Double Code</a:t>
            </a:r>
            <a:r>
              <a:rPr lang="en-US" sz="2800" dirty="0" smtClean="0"/>
              <a:t> – pluralistic, holding more than one belief at a time. (An age of uncertainty rather than a time of certainty)</a:t>
            </a:r>
          </a:p>
          <a:p>
            <a:pPr>
              <a:lnSpc>
                <a:spcPct val="90000"/>
              </a:lnSpc>
              <a:buFontTx/>
              <a:buNone/>
            </a:pPr>
            <a:endParaRPr lang="en-US" sz="2800" dirty="0" smtClean="0"/>
          </a:p>
          <a:p>
            <a:pPr>
              <a:lnSpc>
                <a:spcPct val="90000"/>
              </a:lnSpc>
              <a:buFontTx/>
              <a:buNone/>
            </a:pPr>
            <a:endParaRPr lang="en-US" sz="2800" dirty="0" smtClean="0"/>
          </a:p>
        </p:txBody>
      </p:sp>
    </p:spTree>
    <p:extLst>
      <p:ext uri="{BB962C8B-B14F-4D97-AF65-F5344CB8AC3E}">
        <p14:creationId xmlns:p14="http://schemas.microsoft.com/office/powerpoint/2010/main" val="83383790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r>
              <a:rPr lang="en-US" dirty="0" smtClean="0"/>
              <a:t>What is Pluralism?</a:t>
            </a:r>
            <a:br>
              <a:rPr lang="en-US" dirty="0" smtClean="0"/>
            </a:br>
            <a:r>
              <a:rPr lang="en-US" dirty="0" smtClean="0"/>
              <a:t>The simultaneous acceptance of ‘X’ and ‘-X’</a:t>
            </a:r>
          </a:p>
        </p:txBody>
      </p:sp>
      <p:sp>
        <p:nvSpPr>
          <p:cNvPr id="13315" name="Rectangle 3"/>
          <p:cNvSpPr>
            <a:spLocks noGrp="1" noChangeArrowheads="1"/>
          </p:cNvSpPr>
          <p:nvPr>
            <p:ph idx="1"/>
          </p:nvPr>
        </p:nvSpPr>
        <p:spPr/>
        <p:txBody>
          <a:bodyPr>
            <a:normAutofit lnSpcReduction="10000"/>
          </a:bodyPr>
          <a:lstStyle/>
          <a:p>
            <a:r>
              <a:rPr lang="en-US" dirty="0" smtClean="0"/>
              <a:t>Fusion Cuisine – Mixture of Ethnic Foods</a:t>
            </a:r>
          </a:p>
          <a:p>
            <a:pPr lvl="1"/>
            <a:r>
              <a:rPr lang="en-US" dirty="0" smtClean="0"/>
              <a:t>Tex-Mex-Wontons</a:t>
            </a:r>
          </a:p>
          <a:p>
            <a:pPr lvl="1"/>
            <a:endParaRPr lang="en-US" dirty="0" smtClean="0"/>
          </a:p>
          <a:p>
            <a:r>
              <a:rPr lang="en-US" dirty="0" smtClean="0"/>
              <a:t>Multiple Religions in a Single Society</a:t>
            </a:r>
          </a:p>
          <a:p>
            <a:endParaRPr lang="en-US" dirty="0" smtClean="0"/>
          </a:p>
          <a:p>
            <a:r>
              <a:rPr lang="en-US" dirty="0" smtClean="0"/>
              <a:t>Cable Television (CNN War Coverage and the Cartoon Network)</a:t>
            </a:r>
          </a:p>
          <a:p>
            <a:endParaRPr lang="en-US" dirty="0" smtClean="0"/>
          </a:p>
          <a:p>
            <a:r>
              <a:rPr lang="en-US" dirty="0" smtClean="0"/>
              <a:t>Darwin and Creationism</a:t>
            </a:r>
          </a:p>
          <a:p>
            <a:endParaRPr lang="en-US" dirty="0" smtClean="0"/>
          </a:p>
          <a:p>
            <a:r>
              <a:rPr lang="en-US" dirty="0" smtClean="0"/>
              <a:t>Ideas and concepts that are linked but inherently different or contradictory. </a:t>
            </a:r>
          </a:p>
          <a:p>
            <a:pPr>
              <a:buFontTx/>
              <a:buNone/>
            </a:pPr>
            <a:endParaRPr lang="en-US" dirty="0" smtClean="0"/>
          </a:p>
          <a:p>
            <a:endParaRPr lang="en-US" dirty="0" smtClean="0"/>
          </a:p>
        </p:txBody>
      </p:sp>
    </p:spTree>
    <p:extLst>
      <p:ext uri="{BB962C8B-B14F-4D97-AF65-F5344CB8AC3E}">
        <p14:creationId xmlns:p14="http://schemas.microsoft.com/office/powerpoint/2010/main" val="387999899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457200" y="762000"/>
            <a:ext cx="8229600" cy="1143000"/>
          </a:xfrm>
        </p:spPr>
        <p:txBody>
          <a:bodyPr/>
          <a:lstStyle/>
          <a:p>
            <a:r>
              <a:rPr lang="en-US" smtClean="0"/>
              <a:t>Postmodernism</a:t>
            </a:r>
          </a:p>
        </p:txBody>
      </p:sp>
      <p:sp>
        <p:nvSpPr>
          <p:cNvPr id="27651" name="Rectangle 3"/>
          <p:cNvSpPr>
            <a:spLocks noGrp="1" noChangeArrowheads="1"/>
          </p:cNvSpPr>
          <p:nvPr>
            <p:ph idx="1"/>
          </p:nvPr>
        </p:nvSpPr>
        <p:spPr/>
        <p:txBody>
          <a:bodyPr/>
          <a:lstStyle/>
          <a:p>
            <a:r>
              <a:rPr lang="en-US" dirty="0" smtClean="0"/>
              <a:t>Robert </a:t>
            </a:r>
            <a:r>
              <a:rPr lang="en-US" dirty="0" err="1" smtClean="0"/>
              <a:t>Venturi</a:t>
            </a:r>
            <a:r>
              <a:rPr lang="en-US" dirty="0" smtClean="0"/>
              <a:t>, architect, furniture designer, educator wrote “Complexity and Contradiction in Architecture”</a:t>
            </a:r>
          </a:p>
          <a:p>
            <a:r>
              <a:rPr lang="en-US" dirty="0" smtClean="0"/>
              <a:t>Published – 1966: a very influential book about post modern design ideas. </a:t>
            </a:r>
          </a:p>
          <a:p>
            <a:endParaRPr lang="en-US" dirty="0" smtClean="0"/>
          </a:p>
          <a:p>
            <a:r>
              <a:rPr lang="en-US" dirty="0" err="1" smtClean="0"/>
              <a:t>Venturi</a:t>
            </a:r>
            <a:r>
              <a:rPr lang="en-US" dirty="0" smtClean="0"/>
              <a:t> looked at history as an important part of the what influences design. </a:t>
            </a:r>
          </a:p>
          <a:p>
            <a:endParaRPr lang="en-US" dirty="0" smtClean="0"/>
          </a:p>
          <a:p>
            <a:r>
              <a:rPr lang="en-US" dirty="0" smtClean="0"/>
              <a:t>	‘Both – And’ as opposed to the singular, ‘Either – Or’  view of Modernism. </a:t>
            </a:r>
          </a:p>
          <a:p>
            <a:pPr>
              <a:buFontTx/>
              <a:buNone/>
            </a:pPr>
            <a:endParaRPr lang="en-US" sz="2800" dirty="0" smtClean="0"/>
          </a:p>
          <a:p>
            <a:pPr>
              <a:buFontTx/>
              <a:buNone/>
            </a:pPr>
            <a:endParaRPr lang="en-US" sz="2800" dirty="0" smtClean="0"/>
          </a:p>
          <a:p>
            <a:pPr>
              <a:buFontTx/>
              <a:buNone/>
            </a:pPr>
            <a:endParaRPr lang="en-US" sz="2800" dirty="0" smtClean="0"/>
          </a:p>
        </p:txBody>
      </p:sp>
    </p:spTree>
    <p:extLst>
      <p:ext uri="{BB962C8B-B14F-4D97-AF65-F5344CB8AC3E}">
        <p14:creationId xmlns:p14="http://schemas.microsoft.com/office/powerpoint/2010/main" val="228854112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 name="Content Placeholder 9"/>
          <p:cNvPicPr>
            <a:picLocks noGrp="1" noChangeAspect="1"/>
          </p:cNvPicPr>
          <p:nvPr>
            <p:ph idx="1"/>
          </p:nvPr>
        </p:nvPicPr>
        <p:blipFill>
          <a:blip r:embed="rId2"/>
          <a:srcRect l="-16106" r="-16106"/>
          <a:stretch>
            <a:fillRect/>
          </a:stretch>
        </p:blipFill>
        <p:spPr/>
      </p:pic>
    </p:spTree>
    <p:extLst>
      <p:ext uri="{BB962C8B-B14F-4D97-AF65-F5344CB8AC3E}">
        <p14:creationId xmlns:p14="http://schemas.microsoft.com/office/powerpoint/2010/main" val="245950045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Robert </a:t>
            </a:r>
            <a:r>
              <a:rPr lang="en-US" dirty="0" err="1" smtClean="0"/>
              <a:t>Venturi</a:t>
            </a:r>
            <a:r>
              <a:rPr lang="en-US" dirty="0" smtClean="0"/>
              <a:t/>
            </a:r>
            <a:br>
              <a:rPr lang="en-US" dirty="0" smtClean="0"/>
            </a:br>
            <a:r>
              <a:rPr lang="en-US" dirty="0" smtClean="0"/>
              <a:t>“Mother’s House” Chestnut Hill, PA, 1964</a:t>
            </a:r>
            <a:endParaRPr lang="en-US" dirty="0"/>
          </a:p>
        </p:txBody>
      </p:sp>
      <p:pic>
        <p:nvPicPr>
          <p:cNvPr id="4" name="Content Placeholder 3"/>
          <p:cNvPicPr>
            <a:picLocks noGrp="1" noChangeAspect="1"/>
          </p:cNvPicPr>
          <p:nvPr>
            <p:ph idx="1"/>
          </p:nvPr>
        </p:nvPicPr>
        <p:blipFill>
          <a:blip r:embed="rId2"/>
          <a:srcRect l="-6473" r="-6473"/>
          <a:stretch>
            <a:fillRect/>
          </a:stretch>
        </p:blipFill>
        <p:spPr/>
      </p:pic>
    </p:spTree>
    <p:extLst>
      <p:ext uri="{BB962C8B-B14F-4D97-AF65-F5344CB8AC3E}">
        <p14:creationId xmlns:p14="http://schemas.microsoft.com/office/powerpoint/2010/main" val="26389625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0" y="457200"/>
            <a:ext cx="8229600" cy="1143000"/>
          </a:xfrm>
        </p:spPr>
        <p:txBody>
          <a:bodyPr/>
          <a:lstStyle/>
          <a:p>
            <a:r>
              <a:rPr lang="en-US" smtClean="0"/>
              <a:t>Chestnut Hill House</a:t>
            </a:r>
          </a:p>
        </p:txBody>
      </p:sp>
      <p:sp>
        <p:nvSpPr>
          <p:cNvPr id="28675" name="Rectangle 3"/>
          <p:cNvSpPr>
            <a:spLocks noGrp="1" noChangeArrowheads="1"/>
          </p:cNvSpPr>
          <p:nvPr>
            <p:ph idx="1"/>
          </p:nvPr>
        </p:nvSpPr>
        <p:spPr>
          <a:xfrm>
            <a:off x="304800" y="1524000"/>
            <a:ext cx="8229600" cy="5029200"/>
          </a:xfrm>
        </p:spPr>
        <p:txBody>
          <a:bodyPr/>
          <a:lstStyle/>
          <a:p>
            <a:r>
              <a:rPr lang="en-US" dirty="0" smtClean="0"/>
              <a:t>Designed by Robert </a:t>
            </a:r>
            <a:r>
              <a:rPr lang="en-US" dirty="0" err="1" smtClean="0"/>
              <a:t>Venturi</a:t>
            </a:r>
            <a:r>
              <a:rPr lang="en-US" dirty="0" smtClean="0"/>
              <a:t>, 1964 Philadelphia</a:t>
            </a:r>
          </a:p>
          <a:p>
            <a:r>
              <a:rPr lang="en-US" dirty="0" smtClean="0"/>
              <a:t>Built for his widowed Mother</a:t>
            </a:r>
          </a:p>
          <a:p>
            <a:endParaRPr lang="en-US" dirty="0" smtClean="0"/>
          </a:p>
          <a:p>
            <a:r>
              <a:rPr lang="en-US" dirty="0" smtClean="0"/>
              <a:t>House looks “plain” but embodies “Complexity and Contradiction” ideas through elaborate design. </a:t>
            </a:r>
          </a:p>
          <a:p>
            <a:endParaRPr lang="en-US" dirty="0" smtClean="0"/>
          </a:p>
          <a:p>
            <a:r>
              <a:rPr lang="en-US" dirty="0" smtClean="0"/>
              <a:t>Looks at the home “architecturally and culturally”</a:t>
            </a:r>
          </a:p>
          <a:p>
            <a:endParaRPr lang="en-US" dirty="0" smtClean="0"/>
          </a:p>
          <a:p>
            <a:r>
              <a:rPr lang="en-US" dirty="0" err="1" smtClean="0"/>
              <a:t>Venturi</a:t>
            </a:r>
            <a:r>
              <a:rPr lang="en-US" dirty="0" smtClean="0"/>
              <a:t> plays on the simple, iconic, image of the home, but not in a condescending way. </a:t>
            </a:r>
          </a:p>
        </p:txBody>
      </p:sp>
    </p:spTree>
    <p:extLst>
      <p:ext uri="{BB962C8B-B14F-4D97-AF65-F5344CB8AC3E}">
        <p14:creationId xmlns:p14="http://schemas.microsoft.com/office/powerpoint/2010/main" val="180832679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0" y="533400"/>
            <a:ext cx="8229600" cy="1143000"/>
          </a:xfrm>
        </p:spPr>
        <p:txBody>
          <a:bodyPr/>
          <a:lstStyle/>
          <a:p>
            <a:r>
              <a:rPr lang="en-US" smtClean="0"/>
              <a:t>Chestnut Hill House</a:t>
            </a:r>
          </a:p>
        </p:txBody>
      </p:sp>
      <p:sp>
        <p:nvSpPr>
          <p:cNvPr id="29699" name="Rectangle 3"/>
          <p:cNvSpPr>
            <a:spLocks noGrp="1" noChangeArrowheads="1"/>
          </p:cNvSpPr>
          <p:nvPr>
            <p:ph idx="1"/>
          </p:nvPr>
        </p:nvSpPr>
        <p:spPr>
          <a:xfrm>
            <a:off x="304800" y="1600200"/>
            <a:ext cx="8229600" cy="5029200"/>
          </a:xfrm>
        </p:spPr>
        <p:txBody>
          <a:bodyPr/>
          <a:lstStyle/>
          <a:p>
            <a:pPr>
              <a:lnSpc>
                <a:spcPct val="90000"/>
              </a:lnSpc>
            </a:pPr>
            <a:r>
              <a:rPr lang="en-US" dirty="0" smtClean="0"/>
              <a:t>“Tension between sophisticated architecture and basic, plain house-ness.”</a:t>
            </a:r>
          </a:p>
          <a:p>
            <a:pPr>
              <a:lnSpc>
                <a:spcPct val="90000"/>
              </a:lnSpc>
            </a:pPr>
            <a:r>
              <a:rPr lang="en-US" dirty="0" smtClean="0"/>
              <a:t>House begins symmetrical, but is twisted out of symmetry. </a:t>
            </a:r>
          </a:p>
          <a:p>
            <a:pPr>
              <a:lnSpc>
                <a:spcPct val="90000"/>
              </a:lnSpc>
            </a:pPr>
            <a:r>
              <a:rPr lang="en-US" dirty="0" smtClean="0"/>
              <a:t>Influenced other homes as a classic example of postmodern architecture.  </a:t>
            </a:r>
          </a:p>
          <a:p>
            <a:pPr>
              <a:lnSpc>
                <a:spcPct val="90000"/>
              </a:lnSpc>
            </a:pPr>
            <a:r>
              <a:rPr lang="en-US" dirty="0" smtClean="0"/>
              <a:t>Façade is deliberately over scaled, gable is larger than necessary. </a:t>
            </a:r>
          </a:p>
          <a:p>
            <a:pPr>
              <a:lnSpc>
                <a:spcPct val="90000"/>
              </a:lnSpc>
            </a:pPr>
            <a:r>
              <a:rPr lang="en-US" dirty="0" smtClean="0"/>
              <a:t>Gable refers to a grand manner, but visual emphasis is given to the chimney. </a:t>
            </a:r>
          </a:p>
          <a:p>
            <a:pPr>
              <a:lnSpc>
                <a:spcPct val="90000"/>
              </a:lnSpc>
              <a:buFontTx/>
              <a:buNone/>
            </a:pPr>
            <a:endParaRPr lang="en-US" dirty="0" smtClean="0"/>
          </a:p>
        </p:txBody>
      </p:sp>
    </p:spTree>
    <p:extLst>
      <p:ext uri="{BB962C8B-B14F-4D97-AF65-F5344CB8AC3E}">
        <p14:creationId xmlns:p14="http://schemas.microsoft.com/office/powerpoint/2010/main" val="377590174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0" y="381000"/>
            <a:ext cx="8229600" cy="1143000"/>
          </a:xfrm>
        </p:spPr>
        <p:txBody>
          <a:bodyPr/>
          <a:lstStyle/>
          <a:p>
            <a:r>
              <a:rPr lang="en-US" smtClean="0"/>
              <a:t>Chestnut Hill House</a:t>
            </a:r>
          </a:p>
        </p:txBody>
      </p:sp>
      <p:sp>
        <p:nvSpPr>
          <p:cNvPr id="30723" name="Rectangle 3"/>
          <p:cNvSpPr>
            <a:spLocks noGrp="1" noChangeArrowheads="1"/>
          </p:cNvSpPr>
          <p:nvPr>
            <p:ph idx="1"/>
          </p:nvPr>
        </p:nvSpPr>
        <p:spPr>
          <a:xfrm>
            <a:off x="304800" y="1524000"/>
            <a:ext cx="8229600" cy="5029200"/>
          </a:xfrm>
        </p:spPr>
        <p:txBody>
          <a:bodyPr/>
          <a:lstStyle/>
          <a:p>
            <a:pPr>
              <a:lnSpc>
                <a:spcPct val="90000"/>
              </a:lnSpc>
            </a:pPr>
            <a:r>
              <a:rPr lang="en-US" dirty="0" smtClean="0"/>
              <a:t>Chimney emerges from an off center point. </a:t>
            </a:r>
          </a:p>
          <a:p>
            <a:pPr>
              <a:lnSpc>
                <a:spcPct val="90000"/>
              </a:lnSpc>
            </a:pPr>
            <a:endParaRPr lang="en-US" dirty="0" smtClean="0"/>
          </a:p>
          <a:p>
            <a:pPr>
              <a:lnSpc>
                <a:spcPct val="90000"/>
              </a:lnSpc>
            </a:pPr>
            <a:r>
              <a:rPr lang="en-US" dirty="0" smtClean="0"/>
              <a:t>Windows emphasizes asymmetry.  </a:t>
            </a:r>
          </a:p>
          <a:p>
            <a:pPr lvl="1">
              <a:lnSpc>
                <a:spcPct val="90000"/>
              </a:lnSpc>
              <a:buFontTx/>
              <a:buNone/>
            </a:pPr>
            <a:endParaRPr lang="en-US" dirty="0" smtClean="0"/>
          </a:p>
          <a:p>
            <a:pPr lvl="1">
              <a:lnSpc>
                <a:spcPct val="90000"/>
              </a:lnSpc>
            </a:pPr>
            <a:endParaRPr lang="en-US" dirty="0" smtClean="0"/>
          </a:p>
          <a:p>
            <a:pPr>
              <a:lnSpc>
                <a:spcPct val="90000"/>
              </a:lnSpc>
              <a:buFontTx/>
              <a:buNone/>
            </a:pPr>
            <a:endParaRPr lang="en-US" dirty="0" smtClean="0"/>
          </a:p>
        </p:txBody>
      </p:sp>
    </p:spTree>
    <p:extLst>
      <p:ext uri="{BB962C8B-B14F-4D97-AF65-F5344CB8AC3E}">
        <p14:creationId xmlns:p14="http://schemas.microsoft.com/office/powerpoint/2010/main" val="165433735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5"/>
          <p:cNvSpPr>
            <a:spLocks noGrp="1" noChangeArrowheads="1"/>
          </p:cNvSpPr>
          <p:nvPr>
            <p:ph type="title"/>
          </p:nvPr>
        </p:nvSpPr>
        <p:spPr/>
        <p:txBody>
          <a:bodyPr/>
          <a:lstStyle/>
          <a:p>
            <a:endParaRPr lang="en-US" smtClean="0"/>
          </a:p>
        </p:txBody>
      </p:sp>
      <p:pic>
        <p:nvPicPr>
          <p:cNvPr id="31747" name="Picture 4" descr="166"/>
          <p:cNvPicPr>
            <a:picLocks noGrp="1" noChangeAspect="1" noChangeArrowheads="1"/>
          </p:cNvPicPr>
          <p:nvPr>
            <p:ph idx="1"/>
          </p:nvPr>
        </p:nvPicPr>
        <p:blipFill>
          <a:blip r:embed="rId2" cstate="print"/>
          <a:srcRect/>
          <a:stretch>
            <a:fillRect/>
          </a:stretch>
        </p:blipFill>
        <p:spPr>
          <a:xfrm>
            <a:off x="0" y="0"/>
            <a:ext cx="9144000" cy="6372225"/>
          </a:xfrm>
          <a:noFill/>
        </p:spPr>
      </p:pic>
    </p:spTree>
    <p:extLst>
      <p:ext uri="{BB962C8B-B14F-4D97-AF65-F5344CB8AC3E}">
        <p14:creationId xmlns:p14="http://schemas.microsoft.com/office/powerpoint/2010/main" val="32765884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sz="2000" dirty="0"/>
              <a:t>By 1920 kit houses were popular with consumers, but the movement lost speed when many homeowners naively thought they could save substantially by building their own home. </a:t>
            </a:r>
            <a:endParaRPr lang="en-US" sz="2000" dirty="0" smtClean="0"/>
          </a:p>
          <a:p>
            <a:endParaRPr lang="en-US" sz="2000" dirty="0"/>
          </a:p>
          <a:p>
            <a:r>
              <a:rPr lang="en-US" sz="2000" dirty="0" smtClean="0"/>
              <a:t>This </a:t>
            </a:r>
            <a:r>
              <a:rPr lang="en-US" sz="2000" dirty="0"/>
              <a:t>disastrous misconception was memorialized in the Buster Keaton silent movie, One Week, in which a newlywed couple attempts to build a kit home.</a:t>
            </a:r>
          </a:p>
          <a:p>
            <a:pPr marL="0" indent="0">
              <a:buNone/>
            </a:pPr>
            <a:endParaRPr lang="en-US" sz="2000" dirty="0"/>
          </a:p>
        </p:txBody>
      </p:sp>
    </p:spTree>
    <p:extLst>
      <p:ext uri="{BB962C8B-B14F-4D97-AF65-F5344CB8AC3E}">
        <p14:creationId xmlns:p14="http://schemas.microsoft.com/office/powerpoint/2010/main" val="263872746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endParaRPr lang="en-US" smtClean="0"/>
          </a:p>
        </p:txBody>
      </p:sp>
      <p:sp>
        <p:nvSpPr>
          <p:cNvPr id="32771" name="Rectangle 3"/>
          <p:cNvSpPr>
            <a:spLocks noGrp="1" noChangeArrowheads="1"/>
          </p:cNvSpPr>
          <p:nvPr>
            <p:ph idx="1"/>
          </p:nvPr>
        </p:nvSpPr>
        <p:spPr/>
        <p:txBody>
          <a:bodyPr/>
          <a:lstStyle/>
          <a:p>
            <a:endParaRPr lang="en-US" smtClean="0"/>
          </a:p>
        </p:txBody>
      </p:sp>
      <p:pic>
        <p:nvPicPr>
          <p:cNvPr id="32772" name="Picture 5" descr="interior1"/>
          <p:cNvPicPr>
            <a:picLocks noChangeAspect="1" noChangeArrowheads="1"/>
          </p:cNvPicPr>
          <p:nvPr/>
        </p:nvPicPr>
        <p:blipFill>
          <a:blip r:embed="rId2" cstate="print"/>
          <a:srcRect/>
          <a:stretch>
            <a:fillRect/>
          </a:stretch>
        </p:blipFill>
        <p:spPr bwMode="auto">
          <a:xfrm>
            <a:off x="0" y="381000"/>
            <a:ext cx="9144000" cy="5451475"/>
          </a:xfrm>
          <a:prstGeom prst="rect">
            <a:avLst/>
          </a:prstGeom>
          <a:noFill/>
          <a:ln w="9525">
            <a:noFill/>
            <a:miter lim="800000"/>
            <a:headEnd/>
            <a:tailEnd/>
          </a:ln>
        </p:spPr>
      </p:pic>
    </p:spTree>
    <p:extLst>
      <p:ext uri="{BB962C8B-B14F-4D97-AF65-F5344CB8AC3E}">
        <p14:creationId xmlns:p14="http://schemas.microsoft.com/office/powerpoint/2010/main" val="54392025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5" descr="interior3"/>
          <p:cNvPicPr>
            <a:picLocks noChangeAspect="1" noChangeArrowheads="1"/>
          </p:cNvPicPr>
          <p:nvPr/>
        </p:nvPicPr>
        <p:blipFill>
          <a:blip r:embed="rId2" cstate="print"/>
          <a:srcRect/>
          <a:stretch>
            <a:fillRect/>
          </a:stretch>
        </p:blipFill>
        <p:spPr bwMode="auto">
          <a:xfrm>
            <a:off x="152400" y="0"/>
            <a:ext cx="4000500" cy="6858000"/>
          </a:xfrm>
          <a:prstGeom prst="rect">
            <a:avLst/>
          </a:prstGeom>
          <a:noFill/>
          <a:ln w="9525">
            <a:noFill/>
            <a:miter lim="800000"/>
            <a:headEnd/>
            <a:tailEnd/>
          </a:ln>
        </p:spPr>
      </p:pic>
      <p:pic>
        <p:nvPicPr>
          <p:cNvPr id="33795" name="Picture 7" descr="interior5"/>
          <p:cNvPicPr>
            <a:picLocks noChangeAspect="1" noChangeArrowheads="1"/>
          </p:cNvPicPr>
          <p:nvPr/>
        </p:nvPicPr>
        <p:blipFill>
          <a:blip r:embed="rId3" cstate="print"/>
          <a:srcRect/>
          <a:stretch>
            <a:fillRect/>
          </a:stretch>
        </p:blipFill>
        <p:spPr bwMode="auto">
          <a:xfrm>
            <a:off x="4419600" y="209550"/>
            <a:ext cx="4495800" cy="2797175"/>
          </a:xfrm>
          <a:prstGeom prst="rect">
            <a:avLst/>
          </a:prstGeom>
          <a:noFill/>
          <a:ln w="9525">
            <a:noFill/>
            <a:miter lim="800000"/>
            <a:headEnd/>
            <a:tailEnd/>
          </a:ln>
        </p:spPr>
      </p:pic>
      <p:pic>
        <p:nvPicPr>
          <p:cNvPr id="33796" name="Picture 9" descr="0101slide">
            <a:hlinkClick r:id="rId4"/>
          </p:cNvPr>
          <p:cNvPicPr>
            <a:picLocks noGrp="1" noChangeAspect="1" noChangeArrowheads="1"/>
          </p:cNvPicPr>
          <p:nvPr>
            <p:ph/>
          </p:nvPr>
        </p:nvPicPr>
        <p:blipFill>
          <a:blip r:embed="rId5" cstate="print"/>
          <a:srcRect l="7588" r="7588"/>
          <a:stretch>
            <a:fillRect/>
          </a:stretch>
        </p:blipFill>
        <p:spPr>
          <a:xfrm>
            <a:off x="381000" y="228600"/>
            <a:ext cx="8229600" cy="5851525"/>
          </a:xfrm>
        </p:spPr>
      </p:pic>
    </p:spTree>
    <p:extLst>
      <p:ext uri="{BB962C8B-B14F-4D97-AF65-F5344CB8AC3E}">
        <p14:creationId xmlns:p14="http://schemas.microsoft.com/office/powerpoint/2010/main" val="297957705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9"/>
          <p:cNvSpPr>
            <a:spLocks noGrp="1" noChangeArrowheads="1"/>
          </p:cNvSpPr>
          <p:nvPr>
            <p:ph type="title"/>
          </p:nvPr>
        </p:nvSpPr>
        <p:spPr/>
        <p:txBody>
          <a:bodyPr/>
          <a:lstStyle/>
          <a:p>
            <a:endParaRPr lang="en-US" smtClean="0"/>
          </a:p>
        </p:txBody>
      </p:sp>
      <p:pic>
        <p:nvPicPr>
          <p:cNvPr id="34819" name="Picture 5" descr="0103slide">
            <a:hlinkClick r:id="rId2"/>
          </p:cNvPr>
          <p:cNvPicPr>
            <a:picLocks noGrp="1" noChangeAspect="1" noChangeArrowheads="1"/>
          </p:cNvPicPr>
          <p:nvPr>
            <p:ph sz="half" idx="1"/>
          </p:nvPr>
        </p:nvPicPr>
        <p:blipFill>
          <a:blip r:embed="rId3" cstate="print"/>
          <a:srcRect/>
          <a:stretch>
            <a:fillRect/>
          </a:stretch>
        </p:blipFill>
        <p:spPr>
          <a:xfrm>
            <a:off x="152400" y="152400"/>
            <a:ext cx="3602038" cy="4525963"/>
          </a:xfrm>
        </p:spPr>
      </p:pic>
      <p:pic>
        <p:nvPicPr>
          <p:cNvPr id="34820" name="Picture 8" descr="int1"/>
          <p:cNvPicPr>
            <a:picLocks noGrp="1" noChangeAspect="1" noChangeArrowheads="1"/>
          </p:cNvPicPr>
          <p:nvPr>
            <p:ph sz="half" idx="2"/>
          </p:nvPr>
        </p:nvPicPr>
        <p:blipFill>
          <a:blip r:embed="rId4" cstate="print"/>
          <a:srcRect/>
          <a:stretch>
            <a:fillRect/>
          </a:stretch>
        </p:blipFill>
        <p:spPr>
          <a:xfrm>
            <a:off x="3886200" y="228600"/>
            <a:ext cx="5105400" cy="3629025"/>
          </a:xfrm>
          <a:noFill/>
        </p:spPr>
      </p:pic>
    </p:spTree>
    <p:extLst>
      <p:ext uri="{BB962C8B-B14F-4D97-AF65-F5344CB8AC3E}">
        <p14:creationId xmlns:p14="http://schemas.microsoft.com/office/powerpoint/2010/main" val="374827237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5" descr="0107">
            <a:hlinkClick r:id="rId2"/>
          </p:cNvPr>
          <p:cNvPicPr>
            <a:picLocks noChangeAspect="1" noChangeArrowheads="1"/>
          </p:cNvPicPr>
          <p:nvPr/>
        </p:nvPicPr>
        <p:blipFill>
          <a:blip r:embed="rId3" cstate="print"/>
          <a:srcRect/>
          <a:stretch>
            <a:fillRect/>
          </a:stretch>
        </p:blipFill>
        <p:spPr bwMode="auto">
          <a:xfrm>
            <a:off x="381000" y="76200"/>
            <a:ext cx="6096000" cy="3000375"/>
          </a:xfrm>
          <a:prstGeom prst="rect">
            <a:avLst/>
          </a:prstGeom>
          <a:noFill/>
          <a:ln w="9525">
            <a:noFill/>
            <a:miter lim="800000"/>
            <a:headEnd/>
            <a:tailEnd/>
          </a:ln>
        </p:spPr>
      </p:pic>
      <p:pic>
        <p:nvPicPr>
          <p:cNvPr id="35843" name="Picture 7" descr="0109slide">
            <a:hlinkClick r:id="rId4"/>
          </p:cNvPr>
          <p:cNvPicPr>
            <a:picLocks noGrp="1" noChangeAspect="1" noChangeArrowheads="1"/>
          </p:cNvPicPr>
          <p:nvPr>
            <p:ph/>
          </p:nvPr>
        </p:nvPicPr>
        <p:blipFill>
          <a:blip r:embed="rId5" cstate="print"/>
          <a:srcRect/>
          <a:stretch>
            <a:fillRect/>
          </a:stretch>
        </p:blipFill>
        <p:spPr>
          <a:xfrm>
            <a:off x="331788" y="3055938"/>
            <a:ext cx="6145212" cy="3725862"/>
          </a:xfrm>
        </p:spPr>
      </p:pic>
      <p:sp>
        <p:nvSpPr>
          <p:cNvPr id="35844" name="Text Box 9"/>
          <p:cNvSpPr txBox="1">
            <a:spLocks noChangeArrowheads="1"/>
          </p:cNvSpPr>
          <p:nvPr/>
        </p:nvSpPr>
        <p:spPr bwMode="auto">
          <a:xfrm>
            <a:off x="6705600" y="838200"/>
            <a:ext cx="2209800" cy="4764088"/>
          </a:xfrm>
          <a:prstGeom prst="rect">
            <a:avLst/>
          </a:prstGeom>
          <a:noFill/>
          <a:ln w="9525">
            <a:noFill/>
            <a:miter lim="800000"/>
            <a:headEnd/>
            <a:tailEnd/>
          </a:ln>
        </p:spPr>
        <p:txBody>
          <a:bodyPr>
            <a:spAutoFit/>
          </a:bodyPr>
          <a:lstStyle/>
          <a:p>
            <a:pPr>
              <a:spcBef>
                <a:spcPct val="50000"/>
              </a:spcBef>
            </a:pPr>
            <a:r>
              <a:rPr lang="en-US"/>
              <a:t>Arch is symbolic not structural.</a:t>
            </a:r>
          </a:p>
          <a:p>
            <a:pPr>
              <a:spcBef>
                <a:spcPct val="50000"/>
              </a:spcBef>
            </a:pPr>
            <a:r>
              <a:rPr lang="en-US"/>
              <a:t>Windows are opening in the wall not a connection to space as in modernism. </a:t>
            </a:r>
          </a:p>
          <a:p>
            <a:pPr>
              <a:spcBef>
                <a:spcPct val="50000"/>
              </a:spcBef>
            </a:pPr>
            <a:r>
              <a:rPr lang="en-US"/>
              <a:t>The use of the pediment is a strong historical reference. </a:t>
            </a:r>
          </a:p>
          <a:p>
            <a:pPr>
              <a:spcBef>
                <a:spcPct val="50000"/>
              </a:spcBef>
            </a:pPr>
            <a:r>
              <a:rPr lang="en-US"/>
              <a:t>Furnishings were eclectic and historical. </a:t>
            </a:r>
          </a:p>
          <a:p>
            <a:pPr>
              <a:spcBef>
                <a:spcPct val="50000"/>
              </a:spcBef>
            </a:pPr>
            <a:endParaRPr lang="en-US"/>
          </a:p>
        </p:txBody>
      </p:sp>
    </p:spTree>
    <p:extLst>
      <p:ext uri="{BB962C8B-B14F-4D97-AF65-F5344CB8AC3E}">
        <p14:creationId xmlns:p14="http://schemas.microsoft.com/office/powerpoint/2010/main" val="107010216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At the same time as Robert </a:t>
            </a:r>
            <a:r>
              <a:rPr lang="en-US" dirty="0" err="1" smtClean="0"/>
              <a:t>Venturi</a:t>
            </a:r>
            <a:r>
              <a:rPr lang="en-US" dirty="0" smtClean="0"/>
              <a:t>…and the rise of Post Modern thinking and designing…there was</a:t>
            </a:r>
            <a:endParaRPr lang="en-US" dirty="0"/>
          </a:p>
        </p:txBody>
      </p:sp>
      <p:sp>
        <p:nvSpPr>
          <p:cNvPr id="4" name="Content Placeholder 3"/>
          <p:cNvSpPr>
            <a:spLocks noGrp="1"/>
          </p:cNvSpPr>
          <p:nvPr>
            <p:ph idx="1"/>
          </p:nvPr>
        </p:nvSpPr>
        <p:spPr/>
        <p:txBody>
          <a:bodyPr>
            <a:normAutofit lnSpcReduction="10000"/>
          </a:bodyPr>
          <a:lstStyle/>
          <a:p>
            <a:r>
              <a:rPr lang="en-US" dirty="0" smtClean="0"/>
              <a:t>American architect Louis Kahn is designing in a classic </a:t>
            </a:r>
            <a:r>
              <a:rPr lang="en-US" sz="2800" dirty="0" smtClean="0"/>
              <a:t>Modern manner</a:t>
            </a:r>
            <a:r>
              <a:rPr lang="en-US" dirty="0" smtClean="0"/>
              <a:t>.</a:t>
            </a:r>
          </a:p>
          <a:p>
            <a:endParaRPr lang="en-US" dirty="0" smtClean="0"/>
          </a:p>
          <a:p>
            <a:r>
              <a:rPr lang="en-US" b="1" dirty="0"/>
              <a:t>Louis </a:t>
            </a:r>
            <a:r>
              <a:rPr lang="en-US" b="1" dirty="0" err="1"/>
              <a:t>Isadore</a:t>
            </a:r>
            <a:r>
              <a:rPr lang="en-US" b="1" dirty="0"/>
              <a:t> Kahn</a:t>
            </a:r>
            <a:r>
              <a:rPr lang="en-US" dirty="0"/>
              <a:t> </a:t>
            </a:r>
            <a:r>
              <a:rPr lang="en-US" dirty="0" smtClean="0"/>
              <a:t> (1901 </a:t>
            </a:r>
            <a:r>
              <a:rPr lang="en-US" dirty="0"/>
              <a:t>– </a:t>
            </a:r>
            <a:r>
              <a:rPr lang="en-US" dirty="0" smtClean="0"/>
              <a:t>1974</a:t>
            </a:r>
            <a:r>
              <a:rPr lang="en-US" dirty="0"/>
              <a:t>) </a:t>
            </a:r>
            <a:endParaRPr lang="en-US" dirty="0" smtClean="0"/>
          </a:p>
          <a:p>
            <a:r>
              <a:rPr lang="en-US" dirty="0" smtClean="0"/>
              <a:t>an </a:t>
            </a:r>
            <a:r>
              <a:rPr lang="en-US" dirty="0"/>
              <a:t>American architect</a:t>
            </a:r>
            <a:r>
              <a:rPr lang="en-US" dirty="0" smtClean="0"/>
              <a:t>,</a:t>
            </a:r>
            <a:r>
              <a:rPr lang="en-US" dirty="0"/>
              <a:t> </a:t>
            </a:r>
            <a:r>
              <a:rPr lang="en-US" dirty="0" smtClean="0"/>
              <a:t>who spent most of his career </a:t>
            </a:r>
            <a:r>
              <a:rPr lang="en-US" dirty="0"/>
              <a:t>in Philadelphia, Pennsylvania, United States. </a:t>
            </a:r>
            <a:endParaRPr lang="en-US" dirty="0" smtClean="0"/>
          </a:p>
          <a:p>
            <a:endParaRPr lang="en-US" dirty="0" smtClean="0"/>
          </a:p>
          <a:p>
            <a:r>
              <a:rPr lang="en-US" dirty="0" smtClean="0"/>
              <a:t>After </a:t>
            </a:r>
            <a:r>
              <a:rPr lang="en-US" dirty="0"/>
              <a:t>working </a:t>
            </a:r>
            <a:r>
              <a:rPr lang="en-US" dirty="0" smtClean="0"/>
              <a:t>for </a:t>
            </a:r>
            <a:r>
              <a:rPr lang="en-US" dirty="0"/>
              <a:t>several firms in Philadelphia, he founded his own atelier in 1935. While continuing his private practice, he served as a design critic and professor of architecture at Yale School of Architecture from 1947 to </a:t>
            </a:r>
            <a:r>
              <a:rPr lang="en-US" dirty="0" smtClean="0"/>
              <a:t>1957</a:t>
            </a:r>
          </a:p>
          <a:p>
            <a:endParaRPr lang="en-US" dirty="0"/>
          </a:p>
        </p:txBody>
      </p:sp>
    </p:spTree>
    <p:extLst>
      <p:ext uri="{BB962C8B-B14F-4D97-AF65-F5344CB8AC3E}">
        <p14:creationId xmlns:p14="http://schemas.microsoft.com/office/powerpoint/2010/main" val="322833812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Louis Kahn</a:t>
            </a:r>
            <a:endParaRPr lang="en-US" dirty="0"/>
          </a:p>
        </p:txBody>
      </p:sp>
      <p:sp>
        <p:nvSpPr>
          <p:cNvPr id="3" name="Content Placeholder 2"/>
          <p:cNvSpPr>
            <a:spLocks noGrp="1"/>
          </p:cNvSpPr>
          <p:nvPr>
            <p:ph idx="1"/>
          </p:nvPr>
        </p:nvSpPr>
        <p:spPr/>
        <p:txBody>
          <a:bodyPr>
            <a:normAutofit/>
          </a:bodyPr>
          <a:lstStyle/>
          <a:p>
            <a:endParaRPr lang="en-US" dirty="0" smtClean="0"/>
          </a:p>
          <a:p>
            <a:endParaRPr lang="en-US" dirty="0"/>
          </a:p>
          <a:p>
            <a:endParaRPr lang="en-US" dirty="0" smtClean="0"/>
          </a:p>
          <a:p>
            <a:r>
              <a:rPr lang="en-US" dirty="0" smtClean="0"/>
              <a:t>From </a:t>
            </a:r>
            <a:r>
              <a:rPr lang="en-US" dirty="0"/>
              <a:t>1957 until his death, he was a professor of architecture at the School of Design at the University of Pennsylvania. </a:t>
            </a:r>
            <a:endParaRPr lang="en-US" dirty="0" smtClean="0"/>
          </a:p>
          <a:p>
            <a:endParaRPr lang="en-US" dirty="0" smtClean="0"/>
          </a:p>
          <a:p>
            <a:r>
              <a:rPr lang="en-US" dirty="0" smtClean="0"/>
              <a:t>Influenced </a:t>
            </a:r>
            <a:r>
              <a:rPr lang="en-US" dirty="0"/>
              <a:t>by ancient ruins, Kahn's style tends to the monumental and monolithic; his heavy buildings do not hide their weight, their materials, or the way they are assembled. </a:t>
            </a:r>
            <a:endParaRPr lang="en-US" dirty="0" smtClean="0"/>
          </a:p>
          <a:p>
            <a:endParaRPr lang="en-US" dirty="0"/>
          </a:p>
        </p:txBody>
      </p:sp>
      <p:pic>
        <p:nvPicPr>
          <p:cNvPr id="4" name="Picture 3"/>
          <p:cNvPicPr>
            <a:picLocks noChangeAspect="1"/>
          </p:cNvPicPr>
          <p:nvPr/>
        </p:nvPicPr>
        <p:blipFill>
          <a:blip r:embed="rId2"/>
          <a:stretch>
            <a:fillRect/>
          </a:stretch>
        </p:blipFill>
        <p:spPr>
          <a:xfrm>
            <a:off x="6629400" y="457200"/>
            <a:ext cx="1854200" cy="1854200"/>
          </a:xfrm>
          <a:prstGeom prst="rect">
            <a:avLst/>
          </a:prstGeom>
        </p:spPr>
      </p:pic>
      <p:pic>
        <p:nvPicPr>
          <p:cNvPr id="5" name="Picture 4"/>
          <p:cNvPicPr>
            <a:picLocks noChangeAspect="1"/>
          </p:cNvPicPr>
          <p:nvPr/>
        </p:nvPicPr>
        <p:blipFill>
          <a:blip r:embed="rId3"/>
          <a:stretch>
            <a:fillRect/>
          </a:stretch>
        </p:blipFill>
        <p:spPr>
          <a:xfrm>
            <a:off x="533400" y="457200"/>
            <a:ext cx="2540000" cy="1706563"/>
          </a:xfrm>
          <a:prstGeom prst="rect">
            <a:avLst/>
          </a:prstGeom>
        </p:spPr>
      </p:pic>
    </p:spTree>
    <p:extLst>
      <p:ext uri="{BB962C8B-B14F-4D97-AF65-F5344CB8AC3E}">
        <p14:creationId xmlns:p14="http://schemas.microsoft.com/office/powerpoint/2010/main" val="6018673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000" dirty="0" smtClean="0"/>
              <a:t>Louis Kahn is widely respected and admired for his deeply thoughtful, almost poetic, approach to design</a:t>
            </a:r>
            <a:endParaRPr lang="en-US" sz="2000" dirty="0"/>
          </a:p>
        </p:txBody>
      </p:sp>
      <p:sp>
        <p:nvSpPr>
          <p:cNvPr id="3" name="Content Placeholder 2"/>
          <p:cNvSpPr>
            <a:spLocks noGrp="1"/>
          </p:cNvSpPr>
          <p:nvPr>
            <p:ph idx="1"/>
          </p:nvPr>
        </p:nvSpPr>
        <p:spPr/>
        <p:txBody>
          <a:bodyPr/>
          <a:lstStyle/>
          <a:p>
            <a:r>
              <a:rPr lang="en-US" dirty="0"/>
              <a:t>Louis Kahn's works are considered as monumental beyond modernism. </a:t>
            </a:r>
            <a:endParaRPr lang="en-US" dirty="0" smtClean="0"/>
          </a:p>
          <a:p>
            <a:endParaRPr lang="en-US" dirty="0"/>
          </a:p>
          <a:p>
            <a:r>
              <a:rPr lang="en-US" dirty="0" smtClean="0"/>
              <a:t>Famous </a:t>
            </a:r>
            <a:r>
              <a:rPr lang="en-US" dirty="0"/>
              <a:t>for his meticulous built works, his provocative </a:t>
            </a:r>
            <a:r>
              <a:rPr lang="en-US" dirty="0" err="1"/>
              <a:t>unbuilt</a:t>
            </a:r>
            <a:r>
              <a:rPr lang="en-US" dirty="0"/>
              <a:t> proposals, and his teaching, Kahn was one of the most influential architects of the 20th century</a:t>
            </a:r>
            <a:r>
              <a:rPr lang="en-US" dirty="0" smtClean="0"/>
              <a:t>.</a:t>
            </a:r>
          </a:p>
          <a:p>
            <a:endParaRPr lang="en-US" dirty="0"/>
          </a:p>
          <a:p>
            <a:r>
              <a:rPr lang="en-US" dirty="0" smtClean="0"/>
              <a:t>Famous statement by Louis Kahn: </a:t>
            </a:r>
          </a:p>
          <a:p>
            <a:r>
              <a:rPr lang="en-US" dirty="0" smtClean="0"/>
              <a:t>"</a:t>
            </a:r>
            <a:r>
              <a:rPr lang="en-US" dirty="0"/>
              <a:t>What does the brick want to be? It wants to be an arch."</a:t>
            </a:r>
          </a:p>
        </p:txBody>
      </p:sp>
    </p:spTree>
    <p:extLst>
      <p:ext uri="{BB962C8B-B14F-4D97-AF65-F5344CB8AC3E}">
        <p14:creationId xmlns:p14="http://schemas.microsoft.com/office/powerpoint/2010/main" val="170522893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Phillips Exeter Academy Library, 1965 – 1972</a:t>
            </a:r>
            <a:br>
              <a:rPr lang="en-US" dirty="0" smtClean="0"/>
            </a:br>
            <a:r>
              <a:rPr lang="en-US" dirty="0" smtClean="0">
                <a:hlinkClick r:id="rId2"/>
              </a:rPr>
              <a:t>Louis Kahn 'Exeter Library' Video</a:t>
            </a:r>
            <a:r>
              <a:rPr lang="en-US" dirty="0" smtClean="0"/>
              <a:t/>
            </a:r>
            <a:br>
              <a:rPr lang="en-US" dirty="0" smtClean="0"/>
            </a:br>
            <a:endParaRPr lang="en-US" dirty="0"/>
          </a:p>
        </p:txBody>
      </p:sp>
      <p:pic>
        <p:nvPicPr>
          <p:cNvPr id="4" name="Content Placeholder 3"/>
          <p:cNvPicPr>
            <a:picLocks noGrp="1" noChangeAspect="1"/>
          </p:cNvPicPr>
          <p:nvPr>
            <p:ph idx="1"/>
          </p:nvPr>
        </p:nvPicPr>
        <p:blipFill>
          <a:blip r:embed="rId3"/>
          <a:srcRect l="-19039" r="-19039"/>
          <a:stretch>
            <a:fillRect/>
          </a:stretch>
        </p:blipFill>
        <p:spPr/>
      </p:pic>
    </p:spTree>
    <p:extLst>
      <p:ext uri="{BB962C8B-B14F-4D97-AF65-F5344CB8AC3E}">
        <p14:creationId xmlns:p14="http://schemas.microsoft.com/office/powerpoint/2010/main" val="195889859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exterior is a cube made </a:t>
            </a:r>
            <a:r>
              <a:rPr lang="en-US" dirty="0"/>
              <a:t>of bricks, </a:t>
            </a:r>
            <a:r>
              <a:rPr lang="en-US" dirty="0" smtClean="0"/>
              <a:t>the interior is a geometric play of circles </a:t>
            </a:r>
            <a:r>
              <a:rPr lang="en-US" dirty="0"/>
              <a:t>and squares, </a:t>
            </a:r>
            <a:r>
              <a:rPr lang="en-US" dirty="0" smtClean="0"/>
              <a:t>made of </a:t>
            </a:r>
            <a:r>
              <a:rPr lang="en-US" dirty="0"/>
              <a:t>reinforced concrete and wood.</a:t>
            </a:r>
          </a:p>
        </p:txBody>
      </p:sp>
      <p:pic>
        <p:nvPicPr>
          <p:cNvPr id="4" name="Content Placeholder 3"/>
          <p:cNvPicPr>
            <a:picLocks noGrp="1" noChangeAspect="1"/>
          </p:cNvPicPr>
          <p:nvPr>
            <p:ph idx="1"/>
          </p:nvPr>
        </p:nvPicPr>
        <p:blipFill>
          <a:blip r:embed="rId2"/>
          <a:srcRect l="-10506" r="-10506"/>
          <a:stretch>
            <a:fillRect/>
          </a:stretch>
        </p:blipFill>
        <p:spPr/>
      </p:pic>
    </p:spTree>
    <p:extLst>
      <p:ext uri="{BB962C8B-B14F-4D97-AF65-F5344CB8AC3E}">
        <p14:creationId xmlns:p14="http://schemas.microsoft.com/office/powerpoint/2010/main" val="103744438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a:t>Phillips Exeter Academy Library</a:t>
            </a:r>
            <a:r>
              <a:rPr lang="en-US" sz="2400" dirty="0" smtClean="0"/>
              <a:t>, </a:t>
            </a:r>
            <a:br>
              <a:rPr lang="en-US" sz="2400" dirty="0" smtClean="0"/>
            </a:br>
            <a:r>
              <a:rPr lang="en-US" sz="2400" dirty="0" smtClean="0"/>
              <a:t>designed by Louis Kahn</a:t>
            </a:r>
            <a:endParaRPr lang="en-US" sz="2400" dirty="0"/>
          </a:p>
        </p:txBody>
      </p:sp>
      <p:pic>
        <p:nvPicPr>
          <p:cNvPr id="4" name="Content Placeholder 3"/>
          <p:cNvPicPr>
            <a:picLocks noGrp="1" noChangeAspect="1"/>
          </p:cNvPicPr>
          <p:nvPr>
            <p:ph idx="1"/>
          </p:nvPr>
        </p:nvPicPr>
        <p:blipFill>
          <a:blip r:embed="rId2"/>
          <a:srcRect l="-63039" r="-63039"/>
          <a:stretch>
            <a:fillRect/>
          </a:stretch>
        </p:blipFill>
        <p:spPr/>
      </p:pic>
    </p:spTree>
    <p:extLst>
      <p:ext uri="{BB962C8B-B14F-4D97-AF65-F5344CB8AC3E}">
        <p14:creationId xmlns:p14="http://schemas.microsoft.com/office/powerpoint/2010/main" val="41725074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endParaRPr lang="en-US"/>
          </a:p>
        </p:txBody>
      </p:sp>
      <p:sp>
        <p:nvSpPr>
          <p:cNvPr id="30723" name="Rectangle 3"/>
          <p:cNvSpPr>
            <a:spLocks noGrp="1" noChangeArrowheads="1"/>
          </p:cNvSpPr>
          <p:nvPr>
            <p:ph idx="1"/>
          </p:nvPr>
        </p:nvSpPr>
        <p:spPr/>
        <p:txBody>
          <a:bodyPr/>
          <a:lstStyle/>
          <a:p>
            <a:r>
              <a:rPr lang="en-US" sz="1800" dirty="0"/>
              <a:t>Did your old house come "in the mail"? Between 1906 and 1940, thousands of North American homes were built according to plans sold by mail order companies such as Sears and Montgomery Wards. </a:t>
            </a:r>
            <a:endParaRPr lang="en-US" sz="1800" dirty="0" smtClean="0"/>
          </a:p>
          <a:p>
            <a:endParaRPr lang="en-US" sz="1800" dirty="0"/>
          </a:p>
          <a:p>
            <a:r>
              <a:rPr lang="en-US" sz="1800" dirty="0"/>
              <a:t>Often the entire mail order house (in the form of labeled timbers) came via freight train. </a:t>
            </a:r>
            <a:endParaRPr lang="en-US" sz="1800" dirty="0" smtClean="0"/>
          </a:p>
          <a:p>
            <a:endParaRPr lang="en-US" sz="1800" dirty="0"/>
          </a:p>
          <a:p>
            <a:r>
              <a:rPr lang="en-US" sz="1800" dirty="0"/>
              <a:t>Other times, builders used local materials to construct homes according to the mail order catalog house plans. </a:t>
            </a:r>
            <a:endParaRPr lang="en-US" sz="1800" dirty="0" smtClean="0"/>
          </a:p>
          <a:p>
            <a:endParaRPr lang="en-US" sz="1800" dirty="0"/>
          </a:p>
          <a:p>
            <a:r>
              <a:rPr lang="en-US" sz="1800" dirty="0"/>
              <a:t>Catalog house plans by Sears, Montgomery Wards, Aladdin, and other companies were widely distributed in the United States and Canada. </a:t>
            </a:r>
          </a:p>
        </p:txBody>
      </p:sp>
    </p:spTree>
    <p:extLst>
      <p:ext uri="{BB962C8B-B14F-4D97-AF65-F5344CB8AC3E}">
        <p14:creationId xmlns:p14="http://schemas.microsoft.com/office/powerpoint/2010/main" val="322838188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Phillips Exeter Academy Library, </a:t>
            </a:r>
            <a:br>
              <a:rPr lang="en-US" dirty="0"/>
            </a:br>
            <a:r>
              <a:rPr lang="en-US" dirty="0"/>
              <a:t>designed by Louis Kahn</a:t>
            </a:r>
          </a:p>
        </p:txBody>
      </p:sp>
      <p:pic>
        <p:nvPicPr>
          <p:cNvPr id="4" name="Content Placeholder 3"/>
          <p:cNvPicPr>
            <a:picLocks noGrp="1" noChangeAspect="1"/>
          </p:cNvPicPr>
          <p:nvPr>
            <p:ph idx="1"/>
          </p:nvPr>
        </p:nvPicPr>
        <p:blipFill>
          <a:blip r:embed="rId2"/>
          <a:srcRect l="-32801" r="-32801"/>
          <a:stretch>
            <a:fillRect/>
          </a:stretch>
        </p:blipFill>
        <p:spPr/>
      </p:pic>
    </p:spTree>
    <p:extLst>
      <p:ext uri="{BB962C8B-B14F-4D97-AF65-F5344CB8AC3E}">
        <p14:creationId xmlns:p14="http://schemas.microsoft.com/office/powerpoint/2010/main" val="16579067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Phillips Exeter Academy Library, </a:t>
            </a:r>
            <a:br>
              <a:rPr lang="en-US" dirty="0"/>
            </a:br>
            <a:r>
              <a:rPr lang="en-US" dirty="0"/>
              <a:t>designed by Louis Kahn</a:t>
            </a:r>
          </a:p>
        </p:txBody>
      </p:sp>
      <p:pic>
        <p:nvPicPr>
          <p:cNvPr id="4" name="Content Placeholder 3"/>
          <p:cNvPicPr>
            <a:picLocks noGrp="1" noChangeAspect="1"/>
          </p:cNvPicPr>
          <p:nvPr>
            <p:ph idx="1"/>
          </p:nvPr>
        </p:nvPicPr>
        <p:blipFill>
          <a:blip r:embed="rId2"/>
          <a:srcRect l="-8598" r="-8598"/>
          <a:stretch>
            <a:fillRect/>
          </a:stretch>
        </p:blipFill>
        <p:spPr/>
      </p:pic>
    </p:spTree>
    <p:extLst>
      <p:ext uri="{BB962C8B-B14F-4D97-AF65-F5344CB8AC3E}">
        <p14:creationId xmlns:p14="http://schemas.microsoft.com/office/powerpoint/2010/main" val="304769158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Phillips Exeter Academy Library, </a:t>
            </a:r>
            <a:br>
              <a:rPr lang="en-US" dirty="0"/>
            </a:br>
            <a:r>
              <a:rPr lang="en-US" dirty="0"/>
              <a:t>designed by Louis Kahn</a:t>
            </a:r>
          </a:p>
        </p:txBody>
      </p:sp>
      <p:pic>
        <p:nvPicPr>
          <p:cNvPr id="4" name="Content Placeholder 3"/>
          <p:cNvPicPr>
            <a:picLocks noGrp="1" noChangeAspect="1"/>
          </p:cNvPicPr>
          <p:nvPr>
            <p:ph idx="1"/>
          </p:nvPr>
        </p:nvPicPr>
        <p:blipFill>
          <a:blip r:embed="rId2"/>
          <a:srcRect l="-64286" r="-64286"/>
          <a:stretch>
            <a:fillRect/>
          </a:stretch>
        </p:blipFill>
        <p:spPr/>
      </p:pic>
    </p:spTree>
    <p:extLst>
      <p:ext uri="{BB962C8B-B14F-4D97-AF65-F5344CB8AC3E}">
        <p14:creationId xmlns:p14="http://schemas.microsoft.com/office/powerpoint/2010/main" val="158850587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Phillips Exeter Academy Library, </a:t>
            </a:r>
            <a:br>
              <a:rPr lang="en-US" dirty="0"/>
            </a:br>
            <a:r>
              <a:rPr lang="en-US" dirty="0"/>
              <a:t>designed by Louis Kahn</a:t>
            </a:r>
          </a:p>
        </p:txBody>
      </p:sp>
      <p:pic>
        <p:nvPicPr>
          <p:cNvPr id="4" name="Content Placeholder 3"/>
          <p:cNvPicPr>
            <a:picLocks noGrp="1" noChangeAspect="1"/>
          </p:cNvPicPr>
          <p:nvPr>
            <p:ph idx="1"/>
          </p:nvPr>
        </p:nvPicPr>
        <p:blipFill>
          <a:blip r:embed="rId2"/>
          <a:srcRect l="-10550" r="-10550"/>
          <a:stretch>
            <a:fillRect/>
          </a:stretch>
        </p:blipFill>
        <p:spPr/>
      </p:pic>
    </p:spTree>
    <p:extLst>
      <p:ext uri="{BB962C8B-B14F-4D97-AF65-F5344CB8AC3E}">
        <p14:creationId xmlns:p14="http://schemas.microsoft.com/office/powerpoint/2010/main" val="72103654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Phillips Exeter Academy Library, </a:t>
            </a:r>
            <a:br>
              <a:rPr lang="en-US" dirty="0"/>
            </a:br>
            <a:r>
              <a:rPr lang="en-US" dirty="0"/>
              <a:t>designed by Louis Kahn</a:t>
            </a:r>
          </a:p>
        </p:txBody>
      </p:sp>
      <p:pic>
        <p:nvPicPr>
          <p:cNvPr id="4" name="Content Placeholder 3"/>
          <p:cNvPicPr>
            <a:picLocks noGrp="1" noChangeAspect="1"/>
          </p:cNvPicPr>
          <p:nvPr>
            <p:ph idx="1"/>
          </p:nvPr>
        </p:nvPicPr>
        <p:blipFill>
          <a:blip r:embed="rId2"/>
          <a:srcRect l="-10550" r="-10550"/>
          <a:stretch>
            <a:fillRect/>
          </a:stretch>
        </p:blipFill>
        <p:spPr/>
      </p:pic>
    </p:spTree>
    <p:extLst>
      <p:ext uri="{BB962C8B-B14F-4D97-AF65-F5344CB8AC3E}">
        <p14:creationId xmlns:p14="http://schemas.microsoft.com/office/powerpoint/2010/main" val="291048241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Kimbell</a:t>
            </a:r>
            <a:r>
              <a:rPr lang="en-US" dirty="0" smtClean="0"/>
              <a:t> Art Museum, Fort Worth, Texas, </a:t>
            </a:r>
            <a:br>
              <a:rPr lang="en-US" dirty="0" smtClean="0"/>
            </a:br>
            <a:r>
              <a:rPr lang="en-US" dirty="0" smtClean="0"/>
              <a:t>1966 – 1972, designed by Louis Kahn</a:t>
            </a:r>
            <a:endParaRPr lang="en-US" dirty="0"/>
          </a:p>
        </p:txBody>
      </p:sp>
      <p:pic>
        <p:nvPicPr>
          <p:cNvPr id="4" name="Content Placeholder 3"/>
          <p:cNvPicPr>
            <a:picLocks noGrp="1" noChangeAspect="1"/>
          </p:cNvPicPr>
          <p:nvPr>
            <p:ph idx="1"/>
          </p:nvPr>
        </p:nvPicPr>
        <p:blipFill>
          <a:blip r:embed="rId2"/>
          <a:srcRect l="-10004" r="-10004"/>
          <a:stretch>
            <a:fillRect/>
          </a:stretch>
        </p:blipFill>
        <p:spPr/>
      </p:pic>
    </p:spTree>
    <p:extLst>
      <p:ext uri="{BB962C8B-B14F-4D97-AF65-F5344CB8AC3E}">
        <p14:creationId xmlns:p14="http://schemas.microsoft.com/office/powerpoint/2010/main" val="73761031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Site plan of the </a:t>
            </a:r>
            <a:r>
              <a:rPr lang="en-US" dirty="0" err="1" smtClean="0"/>
              <a:t>Kimbell</a:t>
            </a:r>
            <a:r>
              <a:rPr lang="en-US" dirty="0" smtClean="0"/>
              <a:t> Art Museum</a:t>
            </a:r>
            <a:endParaRPr lang="en-US" dirty="0"/>
          </a:p>
        </p:txBody>
      </p:sp>
      <p:pic>
        <p:nvPicPr>
          <p:cNvPr id="4" name="Content Placeholder 3"/>
          <p:cNvPicPr>
            <a:picLocks noGrp="1" noChangeAspect="1"/>
          </p:cNvPicPr>
          <p:nvPr>
            <p:ph idx="1"/>
          </p:nvPr>
        </p:nvPicPr>
        <p:blipFill>
          <a:blip r:embed="rId2"/>
          <a:srcRect l="-27642" r="-27642"/>
          <a:stretch>
            <a:fillRect/>
          </a:stretch>
        </p:blipFill>
        <p:spPr/>
      </p:pic>
    </p:spTree>
    <p:extLst>
      <p:ext uri="{BB962C8B-B14F-4D97-AF65-F5344CB8AC3E}">
        <p14:creationId xmlns:p14="http://schemas.microsoft.com/office/powerpoint/2010/main" val="233175100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Kimbell</a:t>
            </a:r>
            <a:r>
              <a:rPr lang="en-US" dirty="0"/>
              <a:t> Art Museum, Fort Worth, Texas, </a:t>
            </a:r>
            <a:br>
              <a:rPr lang="en-US" dirty="0"/>
            </a:br>
            <a:r>
              <a:rPr lang="en-US" dirty="0"/>
              <a:t>1966 – 1972, designed by Louis </a:t>
            </a:r>
            <a:r>
              <a:rPr lang="en-US" dirty="0" err="1"/>
              <a:t>Kah</a:t>
            </a:r>
            <a:endParaRPr lang="en-US" dirty="0"/>
          </a:p>
        </p:txBody>
      </p:sp>
      <p:pic>
        <p:nvPicPr>
          <p:cNvPr id="4" name="Content Placeholder 3"/>
          <p:cNvPicPr>
            <a:picLocks noGrp="1" noChangeAspect="1"/>
          </p:cNvPicPr>
          <p:nvPr>
            <p:ph idx="1"/>
          </p:nvPr>
        </p:nvPicPr>
        <p:blipFill>
          <a:blip r:embed="rId2"/>
          <a:srcRect l="-15459" r="-15459"/>
          <a:stretch>
            <a:fillRect/>
          </a:stretch>
        </p:blipFill>
        <p:spPr/>
      </p:pic>
    </p:spTree>
    <p:extLst>
      <p:ext uri="{BB962C8B-B14F-4D97-AF65-F5344CB8AC3E}">
        <p14:creationId xmlns:p14="http://schemas.microsoft.com/office/powerpoint/2010/main" val="132156238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Vault with light ‘slot’</a:t>
            </a:r>
            <a:endParaRPr lang="en-US" dirty="0"/>
          </a:p>
        </p:txBody>
      </p:sp>
      <p:pic>
        <p:nvPicPr>
          <p:cNvPr id="6" name="Content Placeholder 5"/>
          <p:cNvPicPr>
            <a:picLocks noGrp="1" noChangeAspect="1"/>
          </p:cNvPicPr>
          <p:nvPr>
            <p:ph idx="1"/>
          </p:nvPr>
        </p:nvPicPr>
        <p:blipFill>
          <a:blip r:embed="rId2"/>
          <a:srcRect l="-10368" r="-10368"/>
          <a:stretch>
            <a:fillRect/>
          </a:stretch>
        </p:blipFill>
        <p:spPr/>
      </p:pic>
    </p:spTree>
    <p:extLst>
      <p:ext uri="{BB962C8B-B14F-4D97-AF65-F5344CB8AC3E}">
        <p14:creationId xmlns:p14="http://schemas.microsoft.com/office/powerpoint/2010/main" val="325040092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Kimbell</a:t>
            </a:r>
            <a:r>
              <a:rPr lang="en-US" dirty="0"/>
              <a:t> Art Museum, Fort Worth, Texas, </a:t>
            </a:r>
            <a:br>
              <a:rPr lang="en-US" dirty="0"/>
            </a:br>
            <a:r>
              <a:rPr lang="en-US" dirty="0"/>
              <a:t>1966 – 1972, designed by Louis </a:t>
            </a:r>
            <a:r>
              <a:rPr lang="en-US" dirty="0" err="1"/>
              <a:t>Kah</a:t>
            </a:r>
            <a:endParaRPr lang="en-US" dirty="0"/>
          </a:p>
        </p:txBody>
      </p:sp>
      <p:pic>
        <p:nvPicPr>
          <p:cNvPr id="4" name="Content Placeholder 3"/>
          <p:cNvPicPr>
            <a:picLocks noGrp="1" noChangeAspect="1"/>
          </p:cNvPicPr>
          <p:nvPr>
            <p:ph idx="1"/>
          </p:nvPr>
        </p:nvPicPr>
        <p:blipFill>
          <a:blip r:embed="rId2"/>
          <a:srcRect l="-10516" r="-10516"/>
          <a:stretch>
            <a:fillRect/>
          </a:stretch>
        </p:blipFill>
        <p:spPr/>
      </p:pic>
    </p:spTree>
    <p:extLst>
      <p:ext uri="{BB962C8B-B14F-4D97-AF65-F5344CB8AC3E}">
        <p14:creationId xmlns:p14="http://schemas.microsoft.com/office/powerpoint/2010/main" val="257037180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213</TotalTime>
  <Words>3570</Words>
  <Application>Microsoft Macintosh PowerPoint</Application>
  <PresentationFormat>On-screen Show (4:3)</PresentationFormat>
  <Paragraphs>368</Paragraphs>
  <Slides>153</Slides>
  <Notes>0</Notes>
  <HiddenSlides>0</HiddenSlides>
  <MMClips>0</MMClips>
  <ScaleCrop>false</ScaleCrop>
  <HeadingPairs>
    <vt:vector size="4" baseType="variant">
      <vt:variant>
        <vt:lpstr>Theme</vt:lpstr>
      </vt:variant>
      <vt:variant>
        <vt:i4>1</vt:i4>
      </vt:variant>
      <vt:variant>
        <vt:lpstr>Slide Titles</vt:lpstr>
      </vt:variant>
      <vt:variant>
        <vt:i4>153</vt:i4>
      </vt:variant>
    </vt:vector>
  </HeadingPairs>
  <TitlesOfParts>
    <vt:vector size="154" baseType="lpstr">
      <vt:lpstr>Office Theme</vt:lpstr>
      <vt:lpstr>ART 1600 – The Aesthetics of Architecture, Interiors, and Design Matthew Ziff, Associate Professor, Interior Architecture Area Chair Spring Semester 2017</vt:lpstr>
      <vt:lpstr>Catalog Houses America’s First Pre-Fabricated Housing 1910 - 1940 </vt:lpstr>
      <vt:lpstr>Athens has many catalog houses</vt:lpstr>
      <vt:lpstr>PowerPoint Presentation</vt:lpstr>
      <vt:lpstr>PowerPoint Presentation</vt:lpstr>
      <vt:lpstr>Sears Catalog Houses </vt:lpstr>
      <vt:lpstr>PowerPoint Presentation</vt:lpstr>
      <vt:lpstr>PowerPoint Presentation</vt:lpstr>
      <vt:lpstr>PowerPoint Presentation</vt:lpstr>
      <vt:lpstr>PowerPoint Presentation</vt:lpstr>
      <vt:lpstr>‘The Sunbeam’ catalog house.  Note the interesting millwork on the porch of this Sunbeam house in the catalog picture</vt:lpstr>
      <vt:lpstr>catalog houses</vt:lpstr>
      <vt:lpstr>PowerPoint Presentation</vt:lpstr>
      <vt:lpstr>PowerPoint Presentation</vt:lpstr>
      <vt:lpstr>PowerPoint Presentation</vt:lpstr>
      <vt:lpstr>Sears Catalog Homes 1908 – 1940</vt:lpstr>
      <vt:lpstr>PowerPoint Presentation</vt:lpstr>
      <vt:lpstr>PowerPoint Presentation</vt:lpstr>
      <vt:lpstr>PowerPoint Presentation</vt:lpstr>
      <vt:lpstr>PowerPoint Presentation</vt:lpstr>
      <vt:lpstr>  How To Find Sears Modern Homes  Old House Web: Ideas &amp; Advice for Old House Enthusiasts </vt:lpstr>
      <vt:lpstr>Catalog Home Interiors almost every item found in a house  was included in the catalogs</vt:lpstr>
      <vt:lpstr>PowerPoint Presentation</vt:lpstr>
      <vt:lpstr>1921 Sears Catalog kitchen </vt:lpstr>
      <vt:lpstr>Sears Catalog Houses</vt:lpstr>
      <vt:lpstr>PowerPoint Presentation</vt:lpstr>
      <vt:lpstr>Catalog House vs Levittown</vt:lpstr>
      <vt:lpstr>History of Levittown (a 3 minute video)  Levittown, built by William Levitt, “father of modern suburbia”</vt:lpstr>
      <vt:lpstr>How Many Levittowns Were Built in the  Post–World War II Era? </vt:lpstr>
      <vt:lpstr>PowerPoint Presentation</vt:lpstr>
      <vt:lpstr>Levittown</vt:lpstr>
      <vt:lpstr>PowerPoint Presentation</vt:lpstr>
      <vt:lpstr>1970:  Modernism begins to lose its appeal</vt:lpstr>
      <vt:lpstr>Many designers asked “Why not do this?” </vt:lpstr>
      <vt:lpstr>Postmodernism: An intellectual movement beginning in the 1960’s, peaking in the 1980’s,  that spread across many disciplines, including philosophy, literature, architecture, and music.</vt:lpstr>
      <vt:lpstr>What is postmodernism?</vt:lpstr>
      <vt:lpstr>The following images all depict ‘post modern’ design.  </vt:lpstr>
      <vt:lpstr>Robert Venturi chair: mocking Gothic Revival style</vt:lpstr>
      <vt:lpstr>Michael Graves, 1982, ‘Portland Building’ Post Modern exaggeration of classical elements</vt:lpstr>
      <vt:lpstr>Michael Graves, 1982, ‘Portland Building’ Post Modern exaggeration of classical elements</vt:lpstr>
      <vt:lpstr>Charles Moore, ‘Piazza d’Italia’, New Orleans, 1978</vt:lpstr>
      <vt:lpstr>Charles Moore, ‘Piazza d’Italia’, New Orleans, 1978</vt:lpstr>
      <vt:lpstr>Team Disney Building, in Burbank, CA: a good example of how  postmodernism pokes fun of different styles.  It mocks the seriousness of the neo-classical style using the dwarfs as the columns.</vt:lpstr>
      <vt:lpstr>The rise of ‘Post Modern’ design</vt:lpstr>
      <vt:lpstr>a tea pot Michael Graves 1983</vt:lpstr>
      <vt:lpstr>AT&amp;T building, New York Phillip Johnson1984</vt:lpstr>
      <vt:lpstr>Chair Robert Ventruri &amp; Denise Scott Brown 1984 </vt:lpstr>
      <vt:lpstr>Robert Venturi &amp; Denise Scott Brown</vt:lpstr>
      <vt:lpstr>“Joe”  glove chair, 1973 named for Joe DiMaggio designed by Jonhatan De Pas, Danato D’Urbino and Paolo Lomazzi</vt:lpstr>
      <vt:lpstr>Ettore Sottsass &amp; ‘Memphis’</vt:lpstr>
      <vt:lpstr>PowerPoint Presentation</vt:lpstr>
      <vt:lpstr>Ettore Sottsass:  The Godfather of Italian Cool</vt:lpstr>
      <vt:lpstr>Room divider 1981 Ettore Sottsass</vt:lpstr>
      <vt:lpstr>PowerPoint Presentation</vt:lpstr>
      <vt:lpstr>Ettore Sottsass, Italian designer, founder of ‘Memphis’</vt:lpstr>
      <vt:lpstr>An Ettore Sottsass sofa</vt:lpstr>
      <vt:lpstr>a post modern chair Peter Shire’s 1981 ‘Bel Air’ chair</vt:lpstr>
      <vt:lpstr>‘Lido’ sofa by Michele De Lucchi for Memphis, 1982.</vt:lpstr>
      <vt:lpstr>Between 1981 and 1988, Sottsass and a small international group of like-minded designers who called themselves Memphis created nonconformist furniture.  </vt:lpstr>
      <vt:lpstr>Best Products SITE Architecture 1974</vt:lpstr>
      <vt:lpstr>Best Products “Tilt” Showroom, 1978</vt:lpstr>
      <vt:lpstr>Longaberger corporate headquarters, Ohio: More ‘novelty’ than Post Modern</vt:lpstr>
      <vt:lpstr>PowerPoint Presentation</vt:lpstr>
      <vt:lpstr>Postmodernism</vt:lpstr>
      <vt:lpstr>Post Modernism</vt:lpstr>
      <vt:lpstr>Post-Modernism and Architecture </vt:lpstr>
      <vt:lpstr>Robert Venturi, American architect, wrote  “Complexity and Contradiction in Architecture” , 1966</vt:lpstr>
      <vt:lpstr>Postmodernism</vt:lpstr>
      <vt:lpstr>PowerPoint Presentation</vt:lpstr>
      <vt:lpstr>Postmodernism</vt:lpstr>
      <vt:lpstr>Characteristics of Postmodernism</vt:lpstr>
      <vt:lpstr>What is Pluralism? The simultaneous acceptance of ‘X’ and ‘-X’</vt:lpstr>
      <vt:lpstr>Postmodernism</vt:lpstr>
      <vt:lpstr>PowerPoint Presentation</vt:lpstr>
      <vt:lpstr>Robert Venturi “Mother’s House” Chestnut Hill, PA, 1964</vt:lpstr>
      <vt:lpstr>Chestnut Hill House</vt:lpstr>
      <vt:lpstr>Chestnut Hill House</vt:lpstr>
      <vt:lpstr>Chestnut Hill House</vt:lpstr>
      <vt:lpstr>PowerPoint Presentation</vt:lpstr>
      <vt:lpstr>PowerPoint Presentation</vt:lpstr>
      <vt:lpstr>PowerPoint Presentation</vt:lpstr>
      <vt:lpstr>PowerPoint Presentation</vt:lpstr>
      <vt:lpstr>PowerPoint Presentation</vt:lpstr>
      <vt:lpstr>At the same time as Robert Venturi…and the rise of Post Modern thinking and designing…there was</vt:lpstr>
      <vt:lpstr>Louis Kahn</vt:lpstr>
      <vt:lpstr>Louis Kahn is widely respected and admired for his deeply thoughtful, almost poetic, approach to design</vt:lpstr>
      <vt:lpstr>Phillips Exeter Academy Library, 1965 – 1972 Louis Kahn 'Exeter Library' Video </vt:lpstr>
      <vt:lpstr>The exterior is a cube made of bricks, the interior is a geometric play of circles and squares, made of reinforced concrete and wood.</vt:lpstr>
      <vt:lpstr>Phillips Exeter Academy Library,  designed by Louis Kahn</vt:lpstr>
      <vt:lpstr>Phillips Exeter Academy Library,  designed by Louis Kahn</vt:lpstr>
      <vt:lpstr>Phillips Exeter Academy Library,  designed by Louis Kahn</vt:lpstr>
      <vt:lpstr>Phillips Exeter Academy Library,  designed by Louis Kahn</vt:lpstr>
      <vt:lpstr>Phillips Exeter Academy Library,  designed by Louis Kahn</vt:lpstr>
      <vt:lpstr>Phillips Exeter Academy Library,  designed by Louis Kahn</vt:lpstr>
      <vt:lpstr>Kimbell Art Museum, Fort Worth, Texas,  1966 – 1972, designed by Louis Kahn</vt:lpstr>
      <vt:lpstr>Site plan of the Kimbell Art Museum</vt:lpstr>
      <vt:lpstr>Kimbell Art Museum, Fort Worth, Texas,  1966 – 1972, designed by Louis Kah</vt:lpstr>
      <vt:lpstr>Vault with light ‘slot’</vt:lpstr>
      <vt:lpstr>Kimbell Art Museum, Fort Worth, Texas,  1966 – 1972, designed by Louis Kah</vt:lpstr>
      <vt:lpstr>The National Assembly Building of Dhaka, Bangladesh, by Louis I Kahn </vt:lpstr>
      <vt:lpstr>Parliament of Bangladesh designed by Louis Kahn</vt:lpstr>
      <vt:lpstr>Parliament of Bangladesh designed by Louis Kahn</vt:lpstr>
      <vt:lpstr>National Assembly (Parliament) in Bangladesh designed  by Louis Kahn</vt:lpstr>
      <vt:lpstr>National Assembly (Parliament) in Bangladesh designed  by Louis Kahn</vt:lpstr>
      <vt:lpstr>National Assembly interior</vt:lpstr>
      <vt:lpstr>Parliament in Bangladesh designed by Louis Kahn</vt:lpstr>
      <vt:lpstr>Salk Institute, California  designed by Louis Kahn</vt:lpstr>
      <vt:lpstr>Highly expressive of material and construction method</vt:lpstr>
      <vt:lpstr>Clear geometry, clear use of material, a formal, almost quiet character</vt:lpstr>
      <vt:lpstr>Salk Institute, California  designed by Louis Kahn</vt:lpstr>
      <vt:lpstr>Louis Kahn was an architect who was dedicated to creating pure human scale experiences by using powerful but simple architectural elements and materials. </vt:lpstr>
      <vt:lpstr>The following houses are examples of  Post Modern design</vt:lpstr>
      <vt:lpstr>East Hampton Residence 1980 designed by Robert Stern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Weekend Michigan Home 1984 designed by Stanley Tigerman and Margaret McCurry </vt:lpstr>
      <vt:lpstr>PowerPoint Presentation</vt:lpstr>
      <vt:lpstr>PowerPoint Presentation</vt:lpstr>
      <vt:lpstr>PowerPoint Presentation</vt:lpstr>
      <vt:lpstr>PowerPoint Presentation</vt:lpstr>
      <vt:lpstr>Gaffney Residence Designed by the Firm of Bohlin, Powell, Larkin and Cywinski </vt:lpstr>
      <vt:lpstr>PowerPoint Presentation</vt:lpstr>
      <vt:lpstr>PowerPoint Presentation</vt:lpstr>
      <vt:lpstr>PowerPoint Presentation</vt:lpstr>
      <vt:lpstr>PowerPoint Presentation</vt:lpstr>
      <vt:lpstr>PowerPoint Presentation</vt:lpstr>
      <vt:lpstr>PowerPoint Presentation</vt:lpstr>
      <vt:lpstr>Delaware House (1985) Designed by Venturi, Rauch and Scott Brown </vt:lpstr>
      <vt:lpstr>PowerPoint Presentation</vt:lpstr>
      <vt:lpstr>PowerPoint Presentation</vt:lpstr>
      <vt:lpstr>PowerPoint Presentation</vt:lpstr>
      <vt:lpstr>PowerPoint Presentation</vt:lpstr>
      <vt:lpstr>An Aesthetic engagement with the world we encounter DOES affect us, often in multiple ways. </vt:lpstr>
      <vt:lpstr>Grilled chicken, wild rice and green beans  Enjoy!</vt:lpstr>
      <vt:lpstr>Chicken, wild rice and green beans.  Enjoy!</vt:lpstr>
      <vt:lpstr>Which chair do you prefer? Anonymous design vs Eero Saarinen ‘Womb’ chair.  Both allow you to sit down.   </vt:lpstr>
      <vt:lpstr>Utilitarian function</vt:lpstr>
      <vt:lpstr>Each of these may be used to open a bottle!</vt:lpstr>
      <vt:lpstr>Big Jake’s ‘shiv’ &amp; bottle opener: found in cell block D.  </vt:lpstr>
      <vt:lpstr>Stainless Steel with matte finish. The Blomus Strato bottle opener,  contemporary, stainless steel design.  About $10.</vt:lpstr>
      <vt:lpstr>Hans Wegner Peacock Chair Designed in 1947 and Produced by Johannes Hansen.</vt:lpstr>
      <vt:lpstr>To an architect this Hans Wegner chair is:</vt:lpstr>
      <vt:lpstr>To a structural engineer this Hans Wegner chair is:</vt:lpstr>
      <vt:lpstr>To an accountant this Hans Wegner chair is:</vt:lpstr>
      <vt:lpstr>To think about this Hans Wegner chair in an  ‘aesthetic’ way is to:</vt:lpstr>
      <vt:lpstr>An Aesthetic consideration of the Hans Wegner chair can include:</vt:lpstr>
      <vt:lpstr>PowerPoint Presentation</vt:lpstr>
    </vt:vector>
  </TitlesOfParts>
  <Company>Ohio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ART 1600 – The Aesthetics of Architecture, Interiors, and Design Matthew Ziff, Associate Professor, Interior Architecture Area Chair Spring Semester 2017</dc:title>
  <dc:creator>Ohio User</dc:creator>
  <cp:lastModifiedBy>Ohio User</cp:lastModifiedBy>
  <cp:revision>26</cp:revision>
  <dcterms:created xsi:type="dcterms:W3CDTF">2017-03-27T16:47:58Z</dcterms:created>
  <dcterms:modified xsi:type="dcterms:W3CDTF">2017-04-12T18:39:55Z</dcterms:modified>
</cp:coreProperties>
</file>